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6858000" cy="9144000" type="screen4x3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  <p15:guide id="6" orient="horz" pos="2628">
          <p15:clr>
            <a:srgbClr val="A4A3A4"/>
          </p15:clr>
        </p15:guide>
        <p15:guide id="7" orient="horz" pos="264" userDrawn="1">
          <p15:clr>
            <a:srgbClr val="A4A3A4"/>
          </p15:clr>
        </p15:guide>
        <p15:guide id="8" orient="horz" pos="5499">
          <p15:clr>
            <a:srgbClr val="A4A3A4"/>
          </p15:clr>
        </p15:guide>
        <p15:guide id="9" pos="243">
          <p15:clr>
            <a:srgbClr val="A4A3A4"/>
          </p15:clr>
        </p15:guide>
        <p15:guide id="10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C2CF"/>
    <a:srgbClr val="3BC4D1"/>
    <a:srgbClr val="4CBAC4"/>
    <a:srgbClr val="FFFFFF"/>
    <a:srgbClr val="E28D17"/>
    <a:srgbClr val="D5A300"/>
    <a:srgbClr val="474B53"/>
    <a:srgbClr val="F2B800"/>
    <a:srgbClr val="0071BC"/>
    <a:srgbClr val="0C6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044" y="-2864"/>
      </p:cViewPr>
      <p:guideLst>
        <p:guide pos="2160"/>
        <p:guide orient="horz" pos="2880"/>
        <p:guide pos="3589"/>
        <p:guide orient="horz" pos="226"/>
        <p:guide orient="horz" pos="2628"/>
        <p:guide orient="horz" pos="264"/>
        <p:guide orient="horz" pos="5499"/>
        <p:guide pos="243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1">
              <a:latin typeface="Calibri" panose="020F0502020204030204" pitchFamily="34" charset="0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D300419-51CB-4C6C-ACDE-0F095403C435}" type="datetime1">
              <a:rPr lang="fr-FR" noProof="1" smtClean="0">
                <a:latin typeface="Calibri" panose="020F0502020204030204" pitchFamily="34" charset="0"/>
              </a:rPr>
              <a:t>12/08/2021</a:t>
            </a:fld>
            <a:endParaRPr lang="fr-FR" noProof="1">
              <a:latin typeface="Calibri" panose="020F050202020403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1"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fr-FR" noProof="1" smtClean="0">
                <a:latin typeface="Calibri" panose="020F0502020204030204" pitchFamily="34" charset="0"/>
              </a:rPr>
              <a:t>‹N°›</a:t>
            </a:fld>
            <a:endParaRPr lang="fr-FR" noProof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fr-FR" noProof="1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4B3C7B5-BF70-46E6-BC29-19152CBC7F0E}" type="datetime1">
              <a:rPr lang="fr-FR" noProof="1" dirty="0" smtClean="0"/>
              <a:t>12/08/2021</a:t>
            </a:fld>
            <a:endParaRPr lang="fr-FR" noProof="1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1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1"/>
              <a:t>Modifiez les styles du texte du masque</a:t>
            </a:r>
          </a:p>
          <a:p>
            <a:pPr lvl="1" rtl="0"/>
            <a:r>
              <a:rPr lang="fr-FR" noProof="1"/>
              <a:t>Deuxième niveau</a:t>
            </a:r>
          </a:p>
          <a:p>
            <a:pPr lvl="2" rtl="0"/>
            <a:r>
              <a:rPr lang="fr-FR" noProof="1"/>
              <a:t>Troisième niveau</a:t>
            </a:r>
          </a:p>
          <a:p>
            <a:pPr lvl="3" rtl="0"/>
            <a:r>
              <a:rPr lang="fr-FR" noProof="1"/>
              <a:t>Quatrième niveau</a:t>
            </a:r>
          </a:p>
          <a:p>
            <a:pPr lvl="4" rtl="0"/>
            <a:r>
              <a:rPr lang="fr-FR" noProof="1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fr-FR" noProof="1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8136092-2EDF-47BF-99B1-B87430F95B70}" type="slidenum">
              <a:rPr lang="fr-FR" noProof="1" dirty="0" smtClean="0"/>
              <a:pPr/>
              <a:t>‹N°›</a:t>
            </a:fld>
            <a:endParaRPr lang="fr-FR" noProof="1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itre 247"/>
          <p:cNvSpPr>
            <a:spLocks noGrp="1"/>
          </p:cNvSpPr>
          <p:nvPr userDrawn="1">
            <p:ph type="title" hasCustomPrompt="1"/>
          </p:nvPr>
        </p:nvSpPr>
        <p:spPr>
          <a:xfrm>
            <a:off x="3651905" y="408907"/>
            <a:ext cx="2822238" cy="713372"/>
          </a:xfrm>
        </p:spPr>
        <p:txBody>
          <a:bodyPr lIns="0" tIns="0" rIns="0" bIns="0" rtlCol="0">
            <a:normAutofit/>
          </a:bodyPr>
          <a:lstStyle>
            <a:lvl1pPr algn="r">
              <a:defRPr sz="30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rtl="0"/>
            <a:r>
              <a:rPr lang="fr-FR" noProof="1"/>
              <a:t>ÉLÉMENTS</a:t>
            </a:r>
            <a:br>
              <a:rPr lang="fr-FR" noProof="1"/>
            </a:br>
            <a:r>
              <a:rPr lang="fr-FR" noProof="1"/>
              <a:t>D’INFOGRAPHIE :</a:t>
            </a:r>
          </a:p>
        </p:txBody>
      </p:sp>
      <p:sp>
        <p:nvSpPr>
          <p:cNvPr id="254" name="Espace réservé du texte 25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202198" y="1142552"/>
            <a:ext cx="1260475" cy="329061"/>
          </a:xfrm>
        </p:spPr>
        <p:txBody>
          <a:bodyPr lIns="0" tIns="0" rIns="0" bIns="0" rtlCol="0">
            <a:noAutofit/>
          </a:bodyPr>
          <a:lstStyle>
            <a:lvl1pPr marL="0" indent="0" algn="r">
              <a:buNone/>
              <a:defRPr sz="2200" i="1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342900" indent="0" algn="r">
              <a:buNone/>
              <a:defRPr sz="2200">
                <a:solidFill>
                  <a:schemeClr val="bg2"/>
                </a:solidFill>
              </a:defRPr>
            </a:lvl2pPr>
            <a:lvl3pPr marL="685800" indent="0" algn="r">
              <a:buNone/>
              <a:defRPr sz="2200">
                <a:solidFill>
                  <a:schemeClr val="bg2"/>
                </a:solidFill>
              </a:defRPr>
            </a:lvl3pPr>
            <a:lvl4pPr marL="1028700" indent="0" algn="r">
              <a:buNone/>
              <a:defRPr sz="2200">
                <a:solidFill>
                  <a:schemeClr val="bg2"/>
                </a:solidFill>
              </a:defRPr>
            </a:lvl4pPr>
            <a:lvl5pPr marL="1371600" indent="0" algn="r">
              <a:buNone/>
              <a:defRPr sz="22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fr-FR" noProof="1"/>
              <a:t>Formes</a:t>
            </a: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fr-FR" noProof="1"/>
          </a:p>
        </p:txBody>
      </p:sp>
      <p:sp>
        <p:nvSpPr>
          <p:cNvPr id="3" name="Espace réservé au texte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1"/>
              <a:t>Modifiez les styles du texte du masque</a:t>
            </a:r>
          </a:p>
          <a:p>
            <a:pPr lvl="1" rtl="0"/>
            <a:r>
              <a:rPr lang="fr-FR" noProof="1"/>
              <a:t>Deuxième niveau</a:t>
            </a:r>
          </a:p>
          <a:p>
            <a:pPr lvl="2" rtl="0"/>
            <a:r>
              <a:rPr lang="fr-FR" noProof="1"/>
              <a:t>Troisième niveau</a:t>
            </a:r>
          </a:p>
          <a:p>
            <a:pPr lvl="3" rtl="0"/>
            <a:r>
              <a:rPr lang="fr-FR" noProof="1"/>
              <a:t>Quatrième niveau</a:t>
            </a:r>
          </a:p>
          <a:p>
            <a:pPr lvl="4" rtl="0"/>
            <a:r>
              <a:rPr lang="fr-FR" noProof="1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fr-FR" noProof="1"/>
              <a:t>MM.DD.20XX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fr-FR" noProof="1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C075BE66-B004-4B62-93B5-6C3A07EE5DEC}" type="slidenum">
              <a:rPr lang="fr-FR" noProof="1" dirty="0" smtClean="0"/>
              <a:pPr/>
              <a:t>‹N°›</a:t>
            </a:fld>
            <a:endParaRPr lang="fr-FR" noProof="1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Rectangle 329">
            <a:extLst>
              <a:ext uri="{FF2B5EF4-FFF2-40B4-BE49-F238E27FC236}">
                <a16:creationId xmlns:a16="http://schemas.microsoft.com/office/drawing/2014/main" id="{1D51E37E-A2F2-464A-B2C5-D2569B282923}"/>
              </a:ext>
            </a:extLst>
          </p:cNvPr>
          <p:cNvSpPr/>
          <p:nvPr/>
        </p:nvSpPr>
        <p:spPr>
          <a:xfrm>
            <a:off x="-15084" y="8787790"/>
            <a:ext cx="6868004" cy="367134"/>
          </a:xfrm>
          <a:prstGeom prst="rect">
            <a:avLst/>
          </a:prstGeom>
          <a:solidFill>
            <a:srgbClr val="3BC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Lato" panose="020F0502020204030203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43B254B-94E7-4AE9-9186-CDAEB666CBCA}"/>
              </a:ext>
            </a:extLst>
          </p:cNvPr>
          <p:cNvSpPr txBox="1"/>
          <p:nvPr/>
        </p:nvSpPr>
        <p:spPr>
          <a:xfrm>
            <a:off x="2484860" y="3260324"/>
            <a:ext cx="1610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tx2"/>
                </a:solidFill>
                <a:latin typeface="Lato Light" panose="020F0302020204030203" pitchFamily="34" charset="77"/>
              </a:rPr>
              <a:t>Formulation types</a:t>
            </a:r>
            <a:r>
              <a:rPr lang="en-US" sz="1100">
                <a:solidFill>
                  <a:schemeClr val="tx2"/>
                </a:solidFill>
                <a:latin typeface="Lato Light" panose="020F0302020204030203" pitchFamily="34" charset="77"/>
              </a:rPr>
              <a:t>: Solutions, suspensions, emulsions, proteins and popypeptides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1A9B107-CFF1-47A8-B05B-41683976886D}"/>
              </a:ext>
            </a:extLst>
          </p:cNvPr>
          <p:cNvSpPr/>
          <p:nvPr/>
        </p:nvSpPr>
        <p:spPr>
          <a:xfrm>
            <a:off x="248983" y="2333603"/>
            <a:ext cx="360592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300" b="1">
                <a:solidFill>
                  <a:srgbClr val="E28D17"/>
                </a:solidFill>
                <a:latin typeface="Lato" panose="020F0502020204030203"/>
                <a:cs typeface="Calibri" panose="020F0502020204030204" pitchFamily="34" charset="0"/>
              </a:rPr>
              <a:t>BLOW-FILL-SEAL TECHNOLOGY SPECIFITIES</a:t>
            </a:r>
            <a:endParaRPr lang="fr-FR" sz="1300" b="1" dirty="0">
              <a:solidFill>
                <a:srgbClr val="E28D17"/>
              </a:solidFill>
              <a:latin typeface="Lato" panose="020F0502020204030203"/>
              <a:cs typeface="Calibri" panose="020F050202020403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14A4550-68B4-4DEE-9490-9B744D9C6C15}"/>
              </a:ext>
            </a:extLst>
          </p:cNvPr>
          <p:cNvSpPr/>
          <p:nvPr/>
        </p:nvSpPr>
        <p:spPr>
          <a:xfrm>
            <a:off x="285777" y="5077131"/>
            <a:ext cx="270695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300" b="1">
                <a:solidFill>
                  <a:srgbClr val="E28D17"/>
                </a:solidFill>
                <a:latin typeface="Lato" panose="020F0502020204030203"/>
                <a:cs typeface="Calibri" panose="020F0502020204030204" pitchFamily="34" charset="0"/>
              </a:rPr>
              <a:t>FIRST BFS WORLDWIDE LEADER</a:t>
            </a:r>
            <a:endParaRPr lang="fr-FR" sz="1300" b="1" dirty="0">
              <a:solidFill>
                <a:srgbClr val="E28D17"/>
              </a:solidFill>
              <a:latin typeface="Lato" panose="020F0502020204030203"/>
              <a:cs typeface="Calibri" panose="020F050202020403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E6AD5B3-EA90-4F33-B38B-CB407E03AC22}"/>
              </a:ext>
            </a:extLst>
          </p:cNvPr>
          <p:cNvSpPr/>
          <p:nvPr/>
        </p:nvSpPr>
        <p:spPr>
          <a:xfrm>
            <a:off x="4468" y="-3912"/>
            <a:ext cx="6868004" cy="2140049"/>
          </a:xfrm>
          <a:prstGeom prst="rect">
            <a:avLst/>
          </a:prstGeom>
          <a:solidFill>
            <a:srgbClr val="3BC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Lato" panose="020F0502020204030203"/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50052A47-8CD8-49B7-BD43-1693A788EDFE}"/>
              </a:ext>
            </a:extLst>
          </p:cNvPr>
          <p:cNvSpPr/>
          <p:nvPr/>
        </p:nvSpPr>
        <p:spPr>
          <a:xfrm>
            <a:off x="4249004" y="3813246"/>
            <a:ext cx="610487" cy="61048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01600" dist="38100" dir="2700000" algn="tl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latin typeface="Lato" panose="020F0502020204030203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23059E9-B3BD-419A-A6BB-910F133D3A0F}"/>
              </a:ext>
            </a:extLst>
          </p:cNvPr>
          <p:cNvSpPr/>
          <p:nvPr/>
        </p:nvSpPr>
        <p:spPr>
          <a:xfrm>
            <a:off x="4129100" y="2341711"/>
            <a:ext cx="249587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300" b="1" dirty="0">
                <a:solidFill>
                  <a:srgbClr val="E28D17"/>
                </a:solidFill>
                <a:latin typeface="Lato" panose="020F0502020204030203"/>
                <a:cs typeface="Calibri" panose="020F0502020204030204" pitchFamily="34" charset="0"/>
              </a:rPr>
              <a:t>2 TYPES OF COLLABORATION</a:t>
            </a:r>
          </a:p>
        </p:txBody>
      </p:sp>
      <p:sp>
        <p:nvSpPr>
          <p:cNvPr id="64" name="Espace réservé du contenu 12">
            <a:extLst>
              <a:ext uri="{FF2B5EF4-FFF2-40B4-BE49-F238E27FC236}">
                <a16:creationId xmlns:a16="http://schemas.microsoft.com/office/drawing/2014/main" id="{A9A56D83-A8AD-448D-9718-3B236866D8AC}"/>
              </a:ext>
            </a:extLst>
          </p:cNvPr>
          <p:cNvSpPr txBox="1">
            <a:spLocks/>
          </p:cNvSpPr>
          <p:nvPr/>
        </p:nvSpPr>
        <p:spPr bwMode="auto">
          <a:xfrm>
            <a:off x="4832643" y="2853889"/>
            <a:ext cx="1780376" cy="92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9525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tabLst/>
              <a:defRPr sz="1800" b="1" i="0" kern="1200">
                <a:solidFill>
                  <a:srgbClr val="18A8D2"/>
                </a:solidFill>
                <a:latin typeface="Lato Heavy" panose="020F0502020204030203" pitchFamily="34" charset="77"/>
                <a:ea typeface="ヒラギノ角ゴ Pro W3" charset="-128"/>
                <a:cs typeface="+mn-cs"/>
              </a:defRPr>
            </a:lvl1pPr>
            <a:lvl2pPr marL="23177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Blip>
                <a:blip r:embed="rId2"/>
              </a:buBlip>
              <a:tabLst/>
              <a:defRPr sz="1400" b="0" i="0" kern="1200">
                <a:solidFill>
                  <a:srgbClr val="808080"/>
                </a:solidFill>
                <a:latin typeface="Lato Light" panose="020F0302020204030203" pitchFamily="34" charset="77"/>
                <a:ea typeface="ヒラギノ角ゴ Pro W3" charset="-128"/>
                <a:cs typeface="+mn-cs"/>
              </a:defRPr>
            </a:lvl2pPr>
            <a:lvl3pPr marL="23177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1400" b="0" i="0" kern="1200">
                <a:solidFill>
                  <a:srgbClr val="4D4D4D"/>
                </a:solidFill>
                <a:latin typeface="Lato Light" panose="020F0302020204030203" pitchFamily="34" charset="77"/>
                <a:ea typeface="ヒラギノ角ゴ Pro W3" charset="-128"/>
                <a:cs typeface="+mn-cs"/>
              </a:defRPr>
            </a:lvl3pPr>
            <a:lvl4pPr marL="23177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tabLst/>
              <a:defRPr sz="1400" b="0" i="0" kern="1200">
                <a:solidFill>
                  <a:schemeClr val="tx1"/>
                </a:solidFill>
                <a:latin typeface="Lato Light" panose="020F0302020204030203" pitchFamily="34" charset="77"/>
                <a:ea typeface="ヒラギノ角ゴ Pro W3" charset="-128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ヒラギノ角ゴ Pro W3" charset="-128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fr-FR" sz="1100" dirty="0" err="1">
                <a:solidFill>
                  <a:schemeClr val="tx2"/>
                </a:solidFill>
                <a:latin typeface="Lato" panose="020F0502020204030203"/>
              </a:rPr>
              <a:t>Contract</a:t>
            </a:r>
            <a:r>
              <a:rPr lang="fr-FR" sz="1100" dirty="0">
                <a:solidFill>
                  <a:schemeClr val="tx2"/>
                </a:solidFill>
                <a:latin typeface="Lato" panose="020F0502020204030203"/>
              </a:rPr>
              <a:t> </a:t>
            </a:r>
            <a:r>
              <a:rPr lang="fr-FR" sz="1100" dirty="0" err="1">
                <a:solidFill>
                  <a:schemeClr val="tx2"/>
                </a:solidFill>
                <a:latin typeface="Lato" panose="020F0502020204030203"/>
              </a:rPr>
              <a:t>Development</a:t>
            </a:r>
            <a:r>
              <a:rPr lang="fr-FR" sz="1100" dirty="0">
                <a:solidFill>
                  <a:schemeClr val="tx2"/>
                </a:solidFill>
                <a:latin typeface="Lato" panose="020F0502020204030203"/>
              </a:rPr>
              <a:t> </a:t>
            </a:r>
          </a:p>
          <a:p>
            <a:pPr marL="0"/>
            <a:r>
              <a:rPr lang="fr-FR" sz="1100">
                <a:solidFill>
                  <a:schemeClr val="tx2"/>
                </a:solidFill>
                <a:latin typeface="Lato" panose="020F0502020204030203"/>
              </a:rPr>
              <a:t>&amp; Manufacturing</a:t>
            </a:r>
            <a:endParaRPr lang="fr-FR" sz="1100" dirty="0">
              <a:solidFill>
                <a:schemeClr val="tx2"/>
              </a:solidFill>
              <a:latin typeface="Lato" panose="020F0502020204030203"/>
            </a:endParaRPr>
          </a:p>
          <a:p>
            <a:pPr marL="0"/>
            <a:r>
              <a:rPr lang="fr-FR" sz="1100" b="0" dirty="0">
                <a:solidFill>
                  <a:schemeClr val="tx2"/>
                </a:solidFill>
                <a:latin typeface="Lato" panose="020F0502020204030203"/>
              </a:rPr>
              <a:t>for </a:t>
            </a:r>
            <a:r>
              <a:rPr lang="fr-FR" sz="1100" b="0" dirty="0" err="1">
                <a:solidFill>
                  <a:schemeClr val="tx2"/>
                </a:solidFill>
                <a:latin typeface="Lato" panose="020F0502020204030203"/>
              </a:rPr>
              <a:t>strategic</a:t>
            </a:r>
            <a:r>
              <a:rPr lang="fr-FR" sz="1100" b="0" dirty="0">
                <a:solidFill>
                  <a:schemeClr val="tx2"/>
                </a:solidFill>
                <a:latin typeface="Lato" panose="020F0502020204030203"/>
              </a:rPr>
              <a:t> outsourcing </a:t>
            </a:r>
          </a:p>
        </p:txBody>
      </p:sp>
      <p:sp>
        <p:nvSpPr>
          <p:cNvPr id="65" name="Espace réservé du contenu 12">
            <a:extLst>
              <a:ext uri="{FF2B5EF4-FFF2-40B4-BE49-F238E27FC236}">
                <a16:creationId xmlns:a16="http://schemas.microsoft.com/office/drawing/2014/main" id="{164D8FC1-08F5-46C7-974A-7037FEB80EA0}"/>
              </a:ext>
            </a:extLst>
          </p:cNvPr>
          <p:cNvSpPr txBox="1">
            <a:spLocks/>
          </p:cNvSpPr>
          <p:nvPr/>
        </p:nvSpPr>
        <p:spPr bwMode="auto">
          <a:xfrm>
            <a:off x="4872996" y="3792475"/>
            <a:ext cx="1432231" cy="67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9525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tabLst/>
              <a:defRPr sz="1800" b="1" i="0" kern="1200">
                <a:solidFill>
                  <a:srgbClr val="18A8D2"/>
                </a:solidFill>
                <a:latin typeface="Lato Heavy" panose="020F0502020204030203" pitchFamily="34" charset="77"/>
                <a:ea typeface="ヒラギノ角ゴ Pro W3" charset="-128"/>
                <a:cs typeface="+mn-cs"/>
              </a:defRPr>
            </a:lvl1pPr>
            <a:lvl2pPr marL="23177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Blip>
                <a:blip r:embed="rId2"/>
              </a:buBlip>
              <a:tabLst/>
              <a:defRPr sz="1400" b="0" i="0" kern="1200">
                <a:solidFill>
                  <a:srgbClr val="808080"/>
                </a:solidFill>
                <a:latin typeface="Lato Light" panose="020F0302020204030203" pitchFamily="34" charset="77"/>
                <a:ea typeface="ヒラギノ角ゴ Pro W3" charset="-128"/>
                <a:cs typeface="+mn-cs"/>
              </a:defRPr>
            </a:lvl2pPr>
            <a:lvl3pPr marL="23177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1400" b="0" i="0" kern="1200">
                <a:solidFill>
                  <a:srgbClr val="4D4D4D"/>
                </a:solidFill>
                <a:latin typeface="Lato Light" panose="020F0302020204030203" pitchFamily="34" charset="77"/>
                <a:ea typeface="ヒラギノ角ゴ Pro W3" charset="-128"/>
                <a:cs typeface="+mn-cs"/>
              </a:defRPr>
            </a:lvl3pPr>
            <a:lvl4pPr marL="23177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tabLst/>
              <a:defRPr sz="1400" b="0" i="0" kern="1200">
                <a:solidFill>
                  <a:schemeClr val="tx1"/>
                </a:solidFill>
                <a:latin typeface="Lato Light" panose="020F0302020204030203" pitchFamily="34" charset="77"/>
                <a:ea typeface="ヒラギノ角ゴ Pro W3" charset="-128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ヒラギノ角ゴ Pro W3" charset="-128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fr-FR" sz="1100">
                <a:solidFill>
                  <a:schemeClr val="tx2"/>
                </a:solidFill>
                <a:latin typeface="Lato" panose="020F0502020204030203"/>
              </a:rPr>
              <a:t>Turnkey </a:t>
            </a:r>
            <a:r>
              <a:rPr lang="fr-FR" sz="1100" dirty="0" err="1">
                <a:solidFill>
                  <a:schemeClr val="tx2"/>
                </a:solidFill>
                <a:latin typeface="Lato" panose="020F0502020204030203"/>
              </a:rPr>
              <a:t>products</a:t>
            </a:r>
            <a:r>
              <a:rPr lang="fr-FR" sz="1100" dirty="0">
                <a:solidFill>
                  <a:schemeClr val="tx2"/>
                </a:solidFill>
                <a:latin typeface="Lato" panose="020F0502020204030203"/>
              </a:rPr>
              <a:t> &amp; </a:t>
            </a:r>
            <a:r>
              <a:rPr lang="fr-FR" sz="1100">
                <a:solidFill>
                  <a:schemeClr val="tx2"/>
                </a:solidFill>
                <a:latin typeface="Lato" panose="020F0502020204030203"/>
              </a:rPr>
              <a:t>Dossiers </a:t>
            </a:r>
          </a:p>
          <a:p>
            <a:pPr marL="0"/>
            <a:r>
              <a:rPr lang="fr-FR" sz="1100" b="0">
                <a:solidFill>
                  <a:schemeClr val="tx2"/>
                </a:solidFill>
                <a:latin typeface="Lato" panose="020F0502020204030203"/>
              </a:rPr>
              <a:t>for licensing-in </a:t>
            </a:r>
            <a:endParaRPr lang="fr-FR" sz="1100" b="0" dirty="0">
              <a:solidFill>
                <a:schemeClr val="tx2"/>
              </a:solidFill>
              <a:latin typeface="Lato" panose="020F0502020204030203"/>
            </a:endParaRPr>
          </a:p>
          <a:p>
            <a:endParaRPr lang="fr-FR" sz="1100" dirty="0">
              <a:solidFill>
                <a:schemeClr val="tx2"/>
              </a:solidFill>
              <a:latin typeface="Lato" panose="020F0502020204030203"/>
            </a:endParaRPr>
          </a:p>
        </p:txBody>
      </p: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6C8FC890-5F82-4415-85D0-1EF42CC5CEDC}"/>
              </a:ext>
            </a:extLst>
          </p:cNvPr>
          <p:cNvGrpSpPr/>
          <p:nvPr/>
        </p:nvGrpSpPr>
        <p:grpSpPr>
          <a:xfrm>
            <a:off x="4332341" y="3908150"/>
            <a:ext cx="430688" cy="467929"/>
            <a:chOff x="-1094836" y="3467388"/>
            <a:chExt cx="677056" cy="735599"/>
          </a:xfrm>
        </p:grpSpPr>
        <p:grpSp>
          <p:nvGrpSpPr>
            <p:cNvPr id="70" name="Groupe 69">
              <a:extLst>
                <a:ext uri="{FF2B5EF4-FFF2-40B4-BE49-F238E27FC236}">
                  <a16:creationId xmlns:a16="http://schemas.microsoft.com/office/drawing/2014/main" id="{6CD854D0-94FD-411B-8642-3F4AD097C567}"/>
                </a:ext>
              </a:extLst>
            </p:cNvPr>
            <p:cNvGrpSpPr/>
            <p:nvPr/>
          </p:nvGrpSpPr>
          <p:grpSpPr>
            <a:xfrm>
              <a:off x="-1094836" y="3659471"/>
              <a:ext cx="677056" cy="543516"/>
              <a:chOff x="1232024" y="4655632"/>
              <a:chExt cx="615505" cy="494105"/>
            </a:xfrm>
          </p:grpSpPr>
          <p:grpSp>
            <p:nvGrpSpPr>
              <p:cNvPr id="74" name="Groupe 73">
                <a:extLst>
                  <a:ext uri="{FF2B5EF4-FFF2-40B4-BE49-F238E27FC236}">
                    <a16:creationId xmlns:a16="http://schemas.microsoft.com/office/drawing/2014/main" id="{55F4F714-ADE9-4A16-81B6-EB5F142B904C}"/>
                  </a:ext>
                </a:extLst>
              </p:cNvPr>
              <p:cNvGrpSpPr/>
              <p:nvPr/>
            </p:nvGrpSpPr>
            <p:grpSpPr>
              <a:xfrm>
                <a:off x="1582874" y="4827495"/>
                <a:ext cx="48630" cy="99028"/>
                <a:chOff x="1582874" y="4827495"/>
                <a:chExt cx="48630" cy="99028"/>
              </a:xfrm>
            </p:grpSpPr>
            <p:sp>
              <p:nvSpPr>
                <p:cNvPr id="81" name="object 713">
                  <a:extLst>
                    <a:ext uri="{FF2B5EF4-FFF2-40B4-BE49-F238E27FC236}">
                      <a16:creationId xmlns:a16="http://schemas.microsoft.com/office/drawing/2014/main" id="{92CEA291-F1E4-4D4E-B76C-BC2C8E1748A5}"/>
                    </a:ext>
                  </a:extLst>
                </p:cNvPr>
                <p:cNvSpPr/>
                <p:nvPr/>
              </p:nvSpPr>
              <p:spPr>
                <a:xfrm>
                  <a:off x="1631504" y="4830479"/>
                  <a:ext cx="0" cy="960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79375">
                      <a:moveTo>
                        <a:pt x="0" y="0"/>
                      </a:moveTo>
                      <a:lnTo>
                        <a:pt x="0" y="78892"/>
                      </a:lnTo>
                    </a:path>
                  </a:pathLst>
                </a:custGeom>
                <a:ln w="3175">
                  <a:solidFill>
                    <a:schemeClr val="tx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600" dirty="0">
                    <a:latin typeface="Lato" panose="020F0502020204030203"/>
                  </a:endParaRPr>
                </a:p>
              </p:txBody>
            </p:sp>
            <p:sp>
              <p:nvSpPr>
                <p:cNvPr id="82" name="object 714">
                  <a:extLst>
                    <a:ext uri="{FF2B5EF4-FFF2-40B4-BE49-F238E27FC236}">
                      <a16:creationId xmlns:a16="http://schemas.microsoft.com/office/drawing/2014/main" id="{DA2C1B21-E457-4CC5-9A78-83E3BDE55AEE}"/>
                    </a:ext>
                  </a:extLst>
                </p:cNvPr>
                <p:cNvSpPr/>
                <p:nvPr/>
              </p:nvSpPr>
              <p:spPr>
                <a:xfrm>
                  <a:off x="1582874" y="4827495"/>
                  <a:ext cx="0" cy="676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55880">
                      <a:moveTo>
                        <a:pt x="0" y="0"/>
                      </a:moveTo>
                      <a:lnTo>
                        <a:pt x="0" y="55295"/>
                      </a:lnTo>
                    </a:path>
                  </a:pathLst>
                </a:custGeom>
                <a:ln w="3175">
                  <a:solidFill>
                    <a:schemeClr val="tx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600" dirty="0">
                    <a:latin typeface="Lato" panose="020F0502020204030203"/>
                  </a:endParaRPr>
                </a:p>
              </p:txBody>
            </p:sp>
          </p:grpSp>
          <p:grpSp>
            <p:nvGrpSpPr>
              <p:cNvPr id="75" name="Groupe 74">
                <a:extLst>
                  <a:ext uri="{FF2B5EF4-FFF2-40B4-BE49-F238E27FC236}">
                    <a16:creationId xmlns:a16="http://schemas.microsoft.com/office/drawing/2014/main" id="{EFD0DFC1-3598-4B70-B9AD-462157AC0AB8}"/>
                  </a:ext>
                </a:extLst>
              </p:cNvPr>
              <p:cNvGrpSpPr/>
              <p:nvPr/>
            </p:nvGrpSpPr>
            <p:grpSpPr>
              <a:xfrm rot="3470402">
                <a:off x="1073283" y="4814373"/>
                <a:ext cx="494105" cy="176623"/>
                <a:chOff x="1181041" y="3393355"/>
                <a:chExt cx="597866" cy="213713"/>
              </a:xfrm>
            </p:grpSpPr>
            <p:sp>
              <p:nvSpPr>
                <p:cNvPr id="79" name="object 182">
                  <a:extLst>
                    <a:ext uri="{FF2B5EF4-FFF2-40B4-BE49-F238E27FC236}">
                      <a16:creationId xmlns:a16="http://schemas.microsoft.com/office/drawing/2014/main" id="{FE2C1105-1DC2-42E1-8ED1-DF483692E8EE}"/>
                    </a:ext>
                  </a:extLst>
                </p:cNvPr>
                <p:cNvSpPr/>
                <p:nvPr/>
              </p:nvSpPr>
              <p:spPr>
                <a:xfrm>
                  <a:off x="1181041" y="3400488"/>
                  <a:ext cx="525655" cy="206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390" h="128270">
                      <a:moveTo>
                        <a:pt x="326212" y="127855"/>
                      </a:moveTo>
                      <a:lnTo>
                        <a:pt x="299245" y="121786"/>
                      </a:lnTo>
                      <a:lnTo>
                        <a:pt x="271878" y="117879"/>
                      </a:lnTo>
                      <a:lnTo>
                        <a:pt x="244287" y="116154"/>
                      </a:lnTo>
                      <a:lnTo>
                        <a:pt x="216649" y="116628"/>
                      </a:lnTo>
                      <a:lnTo>
                        <a:pt x="198422" y="118038"/>
                      </a:lnTo>
                      <a:lnTo>
                        <a:pt x="180211" y="119702"/>
                      </a:lnTo>
                      <a:lnTo>
                        <a:pt x="161997" y="120918"/>
                      </a:lnTo>
                      <a:lnTo>
                        <a:pt x="106379" y="113480"/>
                      </a:lnTo>
                      <a:lnTo>
                        <a:pt x="4826" y="28465"/>
                      </a:lnTo>
                      <a:lnTo>
                        <a:pt x="0" y="16463"/>
                      </a:lnTo>
                      <a:lnTo>
                        <a:pt x="4521" y="11777"/>
                      </a:lnTo>
                      <a:lnTo>
                        <a:pt x="17111" y="3084"/>
                      </a:lnTo>
                      <a:lnTo>
                        <a:pt x="31557" y="0"/>
                      </a:lnTo>
                      <a:lnTo>
                        <a:pt x="46106" y="2556"/>
                      </a:lnTo>
                      <a:lnTo>
                        <a:pt x="59004" y="10787"/>
                      </a:lnTo>
                      <a:lnTo>
                        <a:pt x="86360" y="36669"/>
                      </a:lnTo>
                    </a:path>
                  </a:pathLst>
                </a:custGeom>
                <a:ln w="3175">
                  <a:solidFill>
                    <a:schemeClr val="tx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600" dirty="0">
                    <a:latin typeface="Lato" panose="020F0502020204030203"/>
                  </a:endParaRPr>
                </a:p>
              </p:txBody>
            </p:sp>
            <p:sp>
              <p:nvSpPr>
                <p:cNvPr id="80" name="object 183">
                  <a:extLst>
                    <a:ext uri="{FF2B5EF4-FFF2-40B4-BE49-F238E27FC236}">
                      <a16:creationId xmlns:a16="http://schemas.microsoft.com/office/drawing/2014/main" id="{B2172836-7F34-4A0C-A2FD-D2171C05B0E1}"/>
                    </a:ext>
                  </a:extLst>
                </p:cNvPr>
                <p:cNvSpPr/>
                <p:nvPr/>
              </p:nvSpPr>
              <p:spPr>
                <a:xfrm>
                  <a:off x="1359610" y="3393355"/>
                  <a:ext cx="419297" cy="117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350" h="73025">
                      <a:moveTo>
                        <a:pt x="131724" y="58912"/>
                      </a:moveTo>
                      <a:lnTo>
                        <a:pt x="87833" y="68310"/>
                      </a:lnTo>
                      <a:lnTo>
                        <a:pt x="45758" y="72768"/>
                      </a:lnTo>
                      <a:lnTo>
                        <a:pt x="22009" y="72781"/>
                      </a:lnTo>
                      <a:lnTo>
                        <a:pt x="13444" y="71049"/>
                      </a:lnTo>
                      <a:lnTo>
                        <a:pt x="6451" y="66329"/>
                      </a:lnTo>
                      <a:lnTo>
                        <a:pt x="1735" y="59333"/>
                      </a:lnTo>
                      <a:lnTo>
                        <a:pt x="0" y="50772"/>
                      </a:lnTo>
                      <a:lnTo>
                        <a:pt x="1729" y="42205"/>
                      </a:lnTo>
                      <a:lnTo>
                        <a:pt x="6446" y="35209"/>
                      </a:lnTo>
                      <a:lnTo>
                        <a:pt x="13442" y="30492"/>
                      </a:lnTo>
                      <a:lnTo>
                        <a:pt x="22009" y="28763"/>
                      </a:lnTo>
                      <a:lnTo>
                        <a:pt x="42887" y="28763"/>
                      </a:lnTo>
                      <a:lnTo>
                        <a:pt x="57269" y="28029"/>
                      </a:lnTo>
                      <a:lnTo>
                        <a:pt x="71462" y="25843"/>
                      </a:lnTo>
                      <a:lnTo>
                        <a:pt x="85361" y="22231"/>
                      </a:lnTo>
                      <a:lnTo>
                        <a:pt x="98856" y="17218"/>
                      </a:lnTo>
                      <a:lnTo>
                        <a:pt x="108161" y="13208"/>
                      </a:lnTo>
                      <a:lnTo>
                        <a:pt x="117528" y="9352"/>
                      </a:lnTo>
                      <a:lnTo>
                        <a:pt x="127053" y="5879"/>
                      </a:lnTo>
                      <a:lnTo>
                        <a:pt x="136829" y="3020"/>
                      </a:lnTo>
                      <a:lnTo>
                        <a:pt x="166343" y="0"/>
                      </a:lnTo>
                      <a:lnTo>
                        <a:pt x="198601" y="5433"/>
                      </a:lnTo>
                      <a:lnTo>
                        <a:pt x="230704" y="20658"/>
                      </a:lnTo>
                      <a:lnTo>
                        <a:pt x="259753" y="47013"/>
                      </a:lnTo>
                    </a:path>
                  </a:pathLst>
                </a:custGeom>
                <a:ln w="3175">
                  <a:solidFill>
                    <a:schemeClr val="tx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600" dirty="0">
                    <a:latin typeface="Lato" panose="020F0502020204030203"/>
                  </a:endParaRPr>
                </a:p>
              </p:txBody>
            </p:sp>
          </p:grpSp>
          <p:grpSp>
            <p:nvGrpSpPr>
              <p:cNvPr id="76" name="Groupe 75">
                <a:extLst>
                  <a:ext uri="{FF2B5EF4-FFF2-40B4-BE49-F238E27FC236}">
                    <a16:creationId xmlns:a16="http://schemas.microsoft.com/office/drawing/2014/main" id="{B857A9C9-907A-4642-97D9-8E6FDADBD95B}"/>
                  </a:ext>
                </a:extLst>
              </p:cNvPr>
              <p:cNvGrpSpPr/>
              <p:nvPr/>
            </p:nvGrpSpPr>
            <p:grpSpPr>
              <a:xfrm rot="7388676" flipV="1">
                <a:off x="1527374" y="4814018"/>
                <a:ext cx="449187" cy="191122"/>
                <a:chOff x="1181041" y="3393355"/>
                <a:chExt cx="597866" cy="213713"/>
              </a:xfrm>
            </p:grpSpPr>
            <p:sp>
              <p:nvSpPr>
                <p:cNvPr id="77" name="object 182">
                  <a:extLst>
                    <a:ext uri="{FF2B5EF4-FFF2-40B4-BE49-F238E27FC236}">
                      <a16:creationId xmlns:a16="http://schemas.microsoft.com/office/drawing/2014/main" id="{8AF40060-8B6A-450C-9465-3AC38980E03B}"/>
                    </a:ext>
                  </a:extLst>
                </p:cNvPr>
                <p:cNvSpPr/>
                <p:nvPr/>
              </p:nvSpPr>
              <p:spPr>
                <a:xfrm>
                  <a:off x="1181041" y="3400488"/>
                  <a:ext cx="525655" cy="206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390" h="128270">
                      <a:moveTo>
                        <a:pt x="326212" y="127855"/>
                      </a:moveTo>
                      <a:lnTo>
                        <a:pt x="299245" y="121786"/>
                      </a:lnTo>
                      <a:lnTo>
                        <a:pt x="271878" y="117879"/>
                      </a:lnTo>
                      <a:lnTo>
                        <a:pt x="244287" y="116154"/>
                      </a:lnTo>
                      <a:lnTo>
                        <a:pt x="216649" y="116628"/>
                      </a:lnTo>
                      <a:lnTo>
                        <a:pt x="198422" y="118038"/>
                      </a:lnTo>
                      <a:lnTo>
                        <a:pt x="180211" y="119702"/>
                      </a:lnTo>
                      <a:lnTo>
                        <a:pt x="161997" y="120918"/>
                      </a:lnTo>
                      <a:lnTo>
                        <a:pt x="106379" y="113480"/>
                      </a:lnTo>
                      <a:lnTo>
                        <a:pt x="4826" y="28465"/>
                      </a:lnTo>
                      <a:lnTo>
                        <a:pt x="0" y="16463"/>
                      </a:lnTo>
                      <a:lnTo>
                        <a:pt x="4521" y="11777"/>
                      </a:lnTo>
                      <a:lnTo>
                        <a:pt x="17111" y="3084"/>
                      </a:lnTo>
                      <a:lnTo>
                        <a:pt x="31557" y="0"/>
                      </a:lnTo>
                      <a:lnTo>
                        <a:pt x="46106" y="2556"/>
                      </a:lnTo>
                      <a:lnTo>
                        <a:pt x="59004" y="10787"/>
                      </a:lnTo>
                      <a:lnTo>
                        <a:pt x="86360" y="36669"/>
                      </a:lnTo>
                    </a:path>
                  </a:pathLst>
                </a:custGeom>
                <a:ln w="3175">
                  <a:solidFill>
                    <a:schemeClr val="tx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600" dirty="0">
                    <a:latin typeface="Lato" panose="020F0502020204030203"/>
                  </a:endParaRPr>
                </a:p>
              </p:txBody>
            </p:sp>
            <p:sp>
              <p:nvSpPr>
                <p:cNvPr id="78" name="object 183">
                  <a:extLst>
                    <a:ext uri="{FF2B5EF4-FFF2-40B4-BE49-F238E27FC236}">
                      <a16:creationId xmlns:a16="http://schemas.microsoft.com/office/drawing/2014/main" id="{326FA03B-8671-4E37-93E1-A4EFE979DBB5}"/>
                    </a:ext>
                  </a:extLst>
                </p:cNvPr>
                <p:cNvSpPr/>
                <p:nvPr/>
              </p:nvSpPr>
              <p:spPr>
                <a:xfrm>
                  <a:off x="1359610" y="3393355"/>
                  <a:ext cx="419297" cy="117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350" h="73025">
                      <a:moveTo>
                        <a:pt x="131724" y="58912"/>
                      </a:moveTo>
                      <a:lnTo>
                        <a:pt x="87833" y="68310"/>
                      </a:lnTo>
                      <a:lnTo>
                        <a:pt x="45758" y="72768"/>
                      </a:lnTo>
                      <a:lnTo>
                        <a:pt x="22009" y="72781"/>
                      </a:lnTo>
                      <a:lnTo>
                        <a:pt x="13444" y="71049"/>
                      </a:lnTo>
                      <a:lnTo>
                        <a:pt x="6451" y="66329"/>
                      </a:lnTo>
                      <a:lnTo>
                        <a:pt x="1735" y="59333"/>
                      </a:lnTo>
                      <a:lnTo>
                        <a:pt x="0" y="50772"/>
                      </a:lnTo>
                      <a:lnTo>
                        <a:pt x="1729" y="42205"/>
                      </a:lnTo>
                      <a:lnTo>
                        <a:pt x="6446" y="35209"/>
                      </a:lnTo>
                      <a:lnTo>
                        <a:pt x="13442" y="30492"/>
                      </a:lnTo>
                      <a:lnTo>
                        <a:pt x="22009" y="28763"/>
                      </a:lnTo>
                      <a:lnTo>
                        <a:pt x="42887" y="28763"/>
                      </a:lnTo>
                      <a:lnTo>
                        <a:pt x="57269" y="28029"/>
                      </a:lnTo>
                      <a:lnTo>
                        <a:pt x="71462" y="25843"/>
                      </a:lnTo>
                      <a:lnTo>
                        <a:pt x="85361" y="22231"/>
                      </a:lnTo>
                      <a:lnTo>
                        <a:pt x="98856" y="17218"/>
                      </a:lnTo>
                      <a:lnTo>
                        <a:pt x="108161" y="13208"/>
                      </a:lnTo>
                      <a:lnTo>
                        <a:pt x="117528" y="9352"/>
                      </a:lnTo>
                      <a:lnTo>
                        <a:pt x="127053" y="5879"/>
                      </a:lnTo>
                      <a:lnTo>
                        <a:pt x="136829" y="3020"/>
                      </a:lnTo>
                      <a:lnTo>
                        <a:pt x="166343" y="0"/>
                      </a:lnTo>
                      <a:lnTo>
                        <a:pt x="198601" y="5433"/>
                      </a:lnTo>
                      <a:lnTo>
                        <a:pt x="230704" y="20658"/>
                      </a:lnTo>
                      <a:lnTo>
                        <a:pt x="259753" y="47013"/>
                      </a:lnTo>
                    </a:path>
                  </a:pathLst>
                </a:custGeom>
                <a:ln w="3175">
                  <a:solidFill>
                    <a:schemeClr val="tx2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sz="1600" dirty="0">
                    <a:latin typeface="Lato" panose="020F0502020204030203"/>
                  </a:endParaRPr>
                </a:p>
              </p:txBody>
            </p:sp>
          </p:grpSp>
        </p:grpSp>
        <p:sp>
          <p:nvSpPr>
            <p:cNvPr id="71" name="Freeform 113">
              <a:extLst>
                <a:ext uri="{FF2B5EF4-FFF2-40B4-BE49-F238E27FC236}">
                  <a16:creationId xmlns:a16="http://schemas.microsoft.com/office/drawing/2014/main" id="{A858216C-3826-4751-B886-4147427B6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55570" y="3467388"/>
              <a:ext cx="338561" cy="335937"/>
            </a:xfrm>
            <a:custGeom>
              <a:avLst/>
              <a:gdLst>
                <a:gd name="T0" fmla="*/ 3 w 571"/>
                <a:gd name="T1" fmla="*/ 220 h 566"/>
                <a:gd name="T2" fmla="*/ 40 w 571"/>
                <a:gd name="T3" fmla="*/ 130 h 566"/>
                <a:gd name="T4" fmla="*/ 110 w 571"/>
                <a:gd name="T5" fmla="*/ 158 h 566"/>
                <a:gd name="T6" fmla="*/ 161 w 571"/>
                <a:gd name="T7" fmla="*/ 108 h 566"/>
                <a:gd name="T8" fmla="*/ 133 w 571"/>
                <a:gd name="T9" fmla="*/ 37 h 566"/>
                <a:gd name="T10" fmla="*/ 223 w 571"/>
                <a:gd name="T11" fmla="*/ 0 h 566"/>
                <a:gd name="T12" fmla="*/ 251 w 571"/>
                <a:gd name="T13" fmla="*/ 71 h 566"/>
                <a:gd name="T14" fmla="*/ 322 w 571"/>
                <a:gd name="T15" fmla="*/ 71 h 566"/>
                <a:gd name="T16" fmla="*/ 350 w 571"/>
                <a:gd name="T17" fmla="*/ 0 h 566"/>
                <a:gd name="T18" fmla="*/ 440 w 571"/>
                <a:gd name="T19" fmla="*/ 37 h 566"/>
                <a:gd name="T20" fmla="*/ 412 w 571"/>
                <a:gd name="T21" fmla="*/ 108 h 566"/>
                <a:gd name="T22" fmla="*/ 463 w 571"/>
                <a:gd name="T23" fmla="*/ 158 h 566"/>
                <a:gd name="T24" fmla="*/ 534 w 571"/>
                <a:gd name="T25" fmla="*/ 130 h 566"/>
                <a:gd name="T26" fmla="*/ 570 w 571"/>
                <a:gd name="T27" fmla="*/ 220 h 566"/>
                <a:gd name="T28" fmla="*/ 500 w 571"/>
                <a:gd name="T29" fmla="*/ 249 h 566"/>
                <a:gd name="T30" fmla="*/ 500 w 571"/>
                <a:gd name="T31" fmla="*/ 319 h 566"/>
                <a:gd name="T32" fmla="*/ 570 w 571"/>
                <a:gd name="T33" fmla="*/ 347 h 566"/>
                <a:gd name="T34" fmla="*/ 534 w 571"/>
                <a:gd name="T35" fmla="*/ 438 h 566"/>
                <a:gd name="T36" fmla="*/ 463 w 571"/>
                <a:gd name="T37" fmla="*/ 410 h 566"/>
                <a:gd name="T38" fmla="*/ 412 w 571"/>
                <a:gd name="T39" fmla="*/ 460 h 566"/>
                <a:gd name="T40" fmla="*/ 440 w 571"/>
                <a:gd name="T41" fmla="*/ 531 h 566"/>
                <a:gd name="T42" fmla="*/ 347 w 571"/>
                <a:gd name="T43" fmla="*/ 565 h 566"/>
                <a:gd name="T44" fmla="*/ 319 w 571"/>
                <a:gd name="T45" fmla="*/ 494 h 566"/>
                <a:gd name="T46" fmla="*/ 249 w 571"/>
                <a:gd name="T47" fmla="*/ 494 h 566"/>
                <a:gd name="T48" fmla="*/ 220 w 571"/>
                <a:gd name="T49" fmla="*/ 565 h 566"/>
                <a:gd name="T50" fmla="*/ 130 w 571"/>
                <a:gd name="T51" fmla="*/ 528 h 566"/>
                <a:gd name="T52" fmla="*/ 158 w 571"/>
                <a:gd name="T53" fmla="*/ 458 h 566"/>
                <a:gd name="T54" fmla="*/ 107 w 571"/>
                <a:gd name="T55" fmla="*/ 407 h 566"/>
                <a:gd name="T56" fmla="*/ 37 w 571"/>
                <a:gd name="T57" fmla="*/ 435 h 566"/>
                <a:gd name="T58" fmla="*/ 0 w 571"/>
                <a:gd name="T59" fmla="*/ 345 h 566"/>
                <a:gd name="T60" fmla="*/ 71 w 571"/>
                <a:gd name="T61" fmla="*/ 316 h 566"/>
                <a:gd name="T62" fmla="*/ 71 w 571"/>
                <a:gd name="T63" fmla="*/ 246 h 566"/>
                <a:gd name="T64" fmla="*/ 3 w 571"/>
                <a:gd name="T65" fmla="*/ 22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1" h="566">
                  <a:moveTo>
                    <a:pt x="3" y="220"/>
                  </a:moveTo>
                  <a:lnTo>
                    <a:pt x="40" y="130"/>
                  </a:lnTo>
                  <a:lnTo>
                    <a:pt x="110" y="158"/>
                  </a:lnTo>
                  <a:cubicBezTo>
                    <a:pt x="124" y="139"/>
                    <a:pt x="141" y="122"/>
                    <a:pt x="161" y="108"/>
                  </a:cubicBezTo>
                  <a:lnTo>
                    <a:pt x="133" y="37"/>
                  </a:lnTo>
                  <a:lnTo>
                    <a:pt x="223" y="0"/>
                  </a:lnTo>
                  <a:lnTo>
                    <a:pt x="251" y="71"/>
                  </a:lnTo>
                  <a:cubicBezTo>
                    <a:pt x="274" y="68"/>
                    <a:pt x="299" y="68"/>
                    <a:pt x="322" y="71"/>
                  </a:cubicBezTo>
                  <a:lnTo>
                    <a:pt x="350" y="0"/>
                  </a:lnTo>
                  <a:lnTo>
                    <a:pt x="440" y="37"/>
                  </a:lnTo>
                  <a:lnTo>
                    <a:pt x="412" y="108"/>
                  </a:lnTo>
                  <a:cubicBezTo>
                    <a:pt x="432" y="122"/>
                    <a:pt x="449" y="139"/>
                    <a:pt x="463" y="158"/>
                  </a:cubicBezTo>
                  <a:lnTo>
                    <a:pt x="534" y="130"/>
                  </a:lnTo>
                  <a:lnTo>
                    <a:pt x="570" y="220"/>
                  </a:lnTo>
                  <a:lnTo>
                    <a:pt x="500" y="249"/>
                  </a:lnTo>
                  <a:cubicBezTo>
                    <a:pt x="503" y="271"/>
                    <a:pt x="503" y="297"/>
                    <a:pt x="500" y="319"/>
                  </a:cubicBezTo>
                  <a:lnTo>
                    <a:pt x="570" y="347"/>
                  </a:lnTo>
                  <a:lnTo>
                    <a:pt x="534" y="438"/>
                  </a:lnTo>
                  <a:lnTo>
                    <a:pt x="463" y="410"/>
                  </a:lnTo>
                  <a:cubicBezTo>
                    <a:pt x="449" y="429"/>
                    <a:pt x="432" y="446"/>
                    <a:pt x="412" y="460"/>
                  </a:cubicBezTo>
                  <a:lnTo>
                    <a:pt x="440" y="531"/>
                  </a:lnTo>
                  <a:lnTo>
                    <a:pt x="347" y="565"/>
                  </a:lnTo>
                  <a:lnTo>
                    <a:pt x="319" y="494"/>
                  </a:lnTo>
                  <a:cubicBezTo>
                    <a:pt x="297" y="497"/>
                    <a:pt x="271" y="497"/>
                    <a:pt x="249" y="494"/>
                  </a:cubicBezTo>
                  <a:lnTo>
                    <a:pt x="220" y="565"/>
                  </a:lnTo>
                  <a:lnTo>
                    <a:pt x="130" y="528"/>
                  </a:lnTo>
                  <a:lnTo>
                    <a:pt x="158" y="458"/>
                  </a:lnTo>
                  <a:cubicBezTo>
                    <a:pt x="139" y="443"/>
                    <a:pt x="122" y="426"/>
                    <a:pt x="107" y="407"/>
                  </a:cubicBezTo>
                  <a:lnTo>
                    <a:pt x="37" y="435"/>
                  </a:lnTo>
                  <a:lnTo>
                    <a:pt x="0" y="345"/>
                  </a:lnTo>
                  <a:lnTo>
                    <a:pt x="71" y="316"/>
                  </a:lnTo>
                  <a:cubicBezTo>
                    <a:pt x="68" y="294"/>
                    <a:pt x="68" y="268"/>
                    <a:pt x="71" y="246"/>
                  </a:cubicBezTo>
                  <a:lnTo>
                    <a:pt x="3" y="220"/>
                  </a:lnTo>
                </a:path>
              </a:pathLst>
            </a:custGeom>
            <a:noFill/>
            <a:ln w="3175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600" dirty="0">
                <a:latin typeface="Lato" panose="020F0502020204030203"/>
              </a:endParaRPr>
            </a:p>
          </p:txBody>
        </p:sp>
        <p:sp>
          <p:nvSpPr>
            <p:cNvPr id="73" name="Freeform 115">
              <a:extLst>
                <a:ext uri="{FF2B5EF4-FFF2-40B4-BE49-F238E27FC236}">
                  <a16:creationId xmlns:a16="http://schemas.microsoft.com/office/drawing/2014/main" id="{04141708-9331-43CA-BCE7-9D29F0029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845793" y="3570216"/>
              <a:ext cx="136555" cy="136552"/>
            </a:xfrm>
            <a:custGeom>
              <a:avLst/>
              <a:gdLst>
                <a:gd name="T0" fmla="*/ 130 w 191"/>
                <a:gd name="T1" fmla="*/ 8 h 190"/>
                <a:gd name="T2" fmla="*/ 168 w 191"/>
                <a:gd name="T3" fmla="*/ 38 h 190"/>
                <a:gd name="T4" fmla="*/ 187 w 191"/>
                <a:gd name="T5" fmla="*/ 82 h 190"/>
                <a:gd name="T6" fmla="*/ 180 w 191"/>
                <a:gd name="T7" fmla="*/ 130 h 190"/>
                <a:gd name="T8" fmla="*/ 151 w 191"/>
                <a:gd name="T9" fmla="*/ 168 h 190"/>
                <a:gd name="T10" fmla="*/ 107 w 191"/>
                <a:gd name="T11" fmla="*/ 187 h 190"/>
                <a:gd name="T12" fmla="*/ 59 w 191"/>
                <a:gd name="T13" fmla="*/ 181 h 190"/>
                <a:gd name="T14" fmla="*/ 21 w 191"/>
                <a:gd name="T15" fmla="*/ 151 h 190"/>
                <a:gd name="T16" fmla="*/ 2 w 191"/>
                <a:gd name="T17" fmla="*/ 107 h 190"/>
                <a:gd name="T18" fmla="*/ 8 w 191"/>
                <a:gd name="T19" fmla="*/ 59 h 190"/>
                <a:gd name="T20" fmla="*/ 38 w 191"/>
                <a:gd name="T21" fmla="*/ 21 h 190"/>
                <a:gd name="T22" fmla="*/ 82 w 191"/>
                <a:gd name="T23" fmla="*/ 2 h 190"/>
                <a:gd name="T24" fmla="*/ 130 w 191"/>
                <a:gd name="T25" fmla="*/ 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1" h="190">
                  <a:moveTo>
                    <a:pt x="130" y="8"/>
                  </a:moveTo>
                  <a:cubicBezTo>
                    <a:pt x="146" y="15"/>
                    <a:pt x="158" y="25"/>
                    <a:pt x="168" y="38"/>
                  </a:cubicBezTo>
                  <a:cubicBezTo>
                    <a:pt x="179" y="52"/>
                    <a:pt x="185" y="65"/>
                    <a:pt x="187" y="82"/>
                  </a:cubicBezTo>
                  <a:cubicBezTo>
                    <a:pt x="190" y="99"/>
                    <a:pt x="187" y="114"/>
                    <a:pt x="180" y="130"/>
                  </a:cubicBezTo>
                  <a:cubicBezTo>
                    <a:pt x="174" y="146"/>
                    <a:pt x="165" y="158"/>
                    <a:pt x="151" y="168"/>
                  </a:cubicBezTo>
                  <a:cubicBezTo>
                    <a:pt x="137" y="179"/>
                    <a:pt x="124" y="185"/>
                    <a:pt x="107" y="187"/>
                  </a:cubicBezTo>
                  <a:cubicBezTo>
                    <a:pt x="90" y="189"/>
                    <a:pt x="75" y="188"/>
                    <a:pt x="59" y="181"/>
                  </a:cubicBezTo>
                  <a:cubicBezTo>
                    <a:pt x="43" y="175"/>
                    <a:pt x="32" y="165"/>
                    <a:pt x="21" y="151"/>
                  </a:cubicBezTo>
                  <a:cubicBezTo>
                    <a:pt x="11" y="138"/>
                    <a:pt x="4" y="124"/>
                    <a:pt x="2" y="107"/>
                  </a:cubicBezTo>
                  <a:cubicBezTo>
                    <a:pt x="0" y="90"/>
                    <a:pt x="2" y="75"/>
                    <a:pt x="8" y="59"/>
                  </a:cubicBezTo>
                  <a:cubicBezTo>
                    <a:pt x="15" y="43"/>
                    <a:pt x="25" y="32"/>
                    <a:pt x="38" y="21"/>
                  </a:cubicBezTo>
                  <a:cubicBezTo>
                    <a:pt x="52" y="11"/>
                    <a:pt x="65" y="4"/>
                    <a:pt x="82" y="2"/>
                  </a:cubicBezTo>
                  <a:cubicBezTo>
                    <a:pt x="99" y="0"/>
                    <a:pt x="114" y="2"/>
                    <a:pt x="130" y="8"/>
                  </a:cubicBezTo>
                </a:path>
              </a:pathLst>
            </a:custGeom>
            <a:solidFill>
              <a:srgbClr val="3AC2CF"/>
            </a:solidFill>
            <a:ln w="3175" cap="flat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 sz="1600" dirty="0">
                <a:latin typeface="Lato" panose="020F0502020204030203"/>
              </a:endParaRPr>
            </a:p>
          </p:txBody>
        </p:sp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AB578243-BF61-4441-B565-31247FAA6AA0}"/>
              </a:ext>
            </a:extLst>
          </p:cNvPr>
          <p:cNvGrpSpPr/>
          <p:nvPr/>
        </p:nvGrpSpPr>
        <p:grpSpPr>
          <a:xfrm>
            <a:off x="4228109" y="2913298"/>
            <a:ext cx="610486" cy="610486"/>
            <a:chOff x="2207976" y="1584717"/>
            <a:chExt cx="1006523" cy="1006523"/>
          </a:xfrm>
        </p:grpSpPr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7189095A-41E8-49DD-BB55-3FAA6FAAEBBC}"/>
                </a:ext>
              </a:extLst>
            </p:cNvPr>
            <p:cNvSpPr/>
            <p:nvPr/>
          </p:nvSpPr>
          <p:spPr>
            <a:xfrm>
              <a:off x="2207976" y="1584717"/>
              <a:ext cx="1006523" cy="1006523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01600" dist="38100" dir="2700000" algn="t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Lato" panose="020F0502020204030203" pitchFamily="34" charset="77"/>
              </a:endParaRPr>
            </a:p>
          </p:txBody>
        </p:sp>
        <p:grpSp>
          <p:nvGrpSpPr>
            <p:cNvPr id="85" name="Groupe 84">
              <a:extLst>
                <a:ext uri="{FF2B5EF4-FFF2-40B4-BE49-F238E27FC236}">
                  <a16:creationId xmlns:a16="http://schemas.microsoft.com/office/drawing/2014/main" id="{3AD20F98-5BA6-46F9-A121-1E539500B145}"/>
                </a:ext>
              </a:extLst>
            </p:cNvPr>
            <p:cNvGrpSpPr/>
            <p:nvPr/>
          </p:nvGrpSpPr>
          <p:grpSpPr>
            <a:xfrm>
              <a:off x="2353060" y="1716366"/>
              <a:ext cx="690399" cy="652609"/>
              <a:chOff x="5658043" y="1644358"/>
              <a:chExt cx="690399" cy="652609"/>
            </a:xfrm>
          </p:grpSpPr>
          <p:grpSp>
            <p:nvGrpSpPr>
              <p:cNvPr id="86" name="Groupe 85">
                <a:extLst>
                  <a:ext uri="{FF2B5EF4-FFF2-40B4-BE49-F238E27FC236}">
                    <a16:creationId xmlns:a16="http://schemas.microsoft.com/office/drawing/2014/main" id="{957D9272-823A-4311-9DDF-B6A7C2B869A0}"/>
                  </a:ext>
                </a:extLst>
              </p:cNvPr>
              <p:cNvGrpSpPr/>
              <p:nvPr/>
            </p:nvGrpSpPr>
            <p:grpSpPr>
              <a:xfrm rot="6552432">
                <a:off x="5810165" y="1492236"/>
                <a:ext cx="386156" cy="690399"/>
                <a:chOff x="6488315" y="3316669"/>
                <a:chExt cx="730212" cy="1305528"/>
              </a:xfrm>
            </p:grpSpPr>
            <p:sp>
              <p:nvSpPr>
                <p:cNvPr id="99" name="Freeform 112">
                  <a:extLst>
                    <a:ext uri="{FF2B5EF4-FFF2-40B4-BE49-F238E27FC236}">
                      <a16:creationId xmlns:a16="http://schemas.microsoft.com/office/drawing/2014/main" id="{D6CE9C10-6C9E-4F55-A347-3EBE884B6D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09590" y="3532414"/>
                  <a:ext cx="243403" cy="237870"/>
                </a:xfrm>
                <a:custGeom>
                  <a:avLst/>
                  <a:gdLst>
                    <a:gd name="T0" fmla="*/ 192 w 193"/>
                    <a:gd name="T1" fmla="*/ 71 h 188"/>
                    <a:gd name="T2" fmla="*/ 71 w 193"/>
                    <a:gd name="T3" fmla="*/ 20 h 188"/>
                    <a:gd name="T4" fmla="*/ 20 w 193"/>
                    <a:gd name="T5" fmla="*/ 141 h 188"/>
                    <a:gd name="T6" fmla="*/ 59 w 193"/>
                    <a:gd name="T7" fmla="*/ 187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3" h="188">
                      <a:moveTo>
                        <a:pt x="192" y="71"/>
                      </a:moveTo>
                      <a:cubicBezTo>
                        <a:pt x="172" y="23"/>
                        <a:pt x="119" y="0"/>
                        <a:pt x="71" y="20"/>
                      </a:cubicBezTo>
                      <a:cubicBezTo>
                        <a:pt x="23" y="40"/>
                        <a:pt x="0" y="93"/>
                        <a:pt x="20" y="141"/>
                      </a:cubicBezTo>
                      <a:cubicBezTo>
                        <a:pt x="28" y="161"/>
                        <a:pt x="42" y="175"/>
                        <a:pt x="59" y="187"/>
                      </a:cubicBezTo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100" name="Freeform 113">
                  <a:extLst>
                    <a:ext uri="{FF2B5EF4-FFF2-40B4-BE49-F238E27FC236}">
                      <a16:creationId xmlns:a16="http://schemas.microsoft.com/office/drawing/2014/main" id="{B890B343-3181-48EE-B5EC-09DAD59D6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504913" y="3914114"/>
                  <a:ext cx="713614" cy="708083"/>
                </a:xfrm>
                <a:custGeom>
                  <a:avLst/>
                  <a:gdLst>
                    <a:gd name="T0" fmla="*/ 3 w 571"/>
                    <a:gd name="T1" fmla="*/ 220 h 566"/>
                    <a:gd name="T2" fmla="*/ 40 w 571"/>
                    <a:gd name="T3" fmla="*/ 130 h 566"/>
                    <a:gd name="T4" fmla="*/ 110 w 571"/>
                    <a:gd name="T5" fmla="*/ 158 h 566"/>
                    <a:gd name="T6" fmla="*/ 161 w 571"/>
                    <a:gd name="T7" fmla="*/ 108 h 566"/>
                    <a:gd name="T8" fmla="*/ 133 w 571"/>
                    <a:gd name="T9" fmla="*/ 37 h 566"/>
                    <a:gd name="T10" fmla="*/ 223 w 571"/>
                    <a:gd name="T11" fmla="*/ 0 h 566"/>
                    <a:gd name="T12" fmla="*/ 251 w 571"/>
                    <a:gd name="T13" fmla="*/ 71 h 566"/>
                    <a:gd name="T14" fmla="*/ 322 w 571"/>
                    <a:gd name="T15" fmla="*/ 71 h 566"/>
                    <a:gd name="T16" fmla="*/ 350 w 571"/>
                    <a:gd name="T17" fmla="*/ 0 h 566"/>
                    <a:gd name="T18" fmla="*/ 440 w 571"/>
                    <a:gd name="T19" fmla="*/ 37 h 566"/>
                    <a:gd name="T20" fmla="*/ 412 w 571"/>
                    <a:gd name="T21" fmla="*/ 108 h 566"/>
                    <a:gd name="T22" fmla="*/ 463 w 571"/>
                    <a:gd name="T23" fmla="*/ 158 h 566"/>
                    <a:gd name="T24" fmla="*/ 534 w 571"/>
                    <a:gd name="T25" fmla="*/ 130 h 566"/>
                    <a:gd name="T26" fmla="*/ 570 w 571"/>
                    <a:gd name="T27" fmla="*/ 220 h 566"/>
                    <a:gd name="T28" fmla="*/ 500 w 571"/>
                    <a:gd name="T29" fmla="*/ 249 h 566"/>
                    <a:gd name="T30" fmla="*/ 500 w 571"/>
                    <a:gd name="T31" fmla="*/ 319 h 566"/>
                    <a:gd name="T32" fmla="*/ 570 w 571"/>
                    <a:gd name="T33" fmla="*/ 347 h 566"/>
                    <a:gd name="T34" fmla="*/ 534 w 571"/>
                    <a:gd name="T35" fmla="*/ 438 h 566"/>
                    <a:gd name="T36" fmla="*/ 463 w 571"/>
                    <a:gd name="T37" fmla="*/ 410 h 566"/>
                    <a:gd name="T38" fmla="*/ 412 w 571"/>
                    <a:gd name="T39" fmla="*/ 460 h 566"/>
                    <a:gd name="T40" fmla="*/ 440 w 571"/>
                    <a:gd name="T41" fmla="*/ 531 h 566"/>
                    <a:gd name="T42" fmla="*/ 347 w 571"/>
                    <a:gd name="T43" fmla="*/ 565 h 566"/>
                    <a:gd name="T44" fmla="*/ 319 w 571"/>
                    <a:gd name="T45" fmla="*/ 494 h 566"/>
                    <a:gd name="T46" fmla="*/ 249 w 571"/>
                    <a:gd name="T47" fmla="*/ 494 h 566"/>
                    <a:gd name="T48" fmla="*/ 220 w 571"/>
                    <a:gd name="T49" fmla="*/ 565 h 566"/>
                    <a:gd name="T50" fmla="*/ 130 w 571"/>
                    <a:gd name="T51" fmla="*/ 528 h 566"/>
                    <a:gd name="T52" fmla="*/ 158 w 571"/>
                    <a:gd name="T53" fmla="*/ 458 h 566"/>
                    <a:gd name="T54" fmla="*/ 107 w 571"/>
                    <a:gd name="T55" fmla="*/ 407 h 566"/>
                    <a:gd name="T56" fmla="*/ 37 w 571"/>
                    <a:gd name="T57" fmla="*/ 435 h 566"/>
                    <a:gd name="T58" fmla="*/ 0 w 571"/>
                    <a:gd name="T59" fmla="*/ 345 h 566"/>
                    <a:gd name="T60" fmla="*/ 71 w 571"/>
                    <a:gd name="T61" fmla="*/ 316 h 566"/>
                    <a:gd name="T62" fmla="*/ 71 w 571"/>
                    <a:gd name="T63" fmla="*/ 246 h 566"/>
                    <a:gd name="T64" fmla="*/ 3 w 571"/>
                    <a:gd name="T65" fmla="*/ 220 h 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571" h="566">
                      <a:moveTo>
                        <a:pt x="3" y="220"/>
                      </a:moveTo>
                      <a:lnTo>
                        <a:pt x="40" y="130"/>
                      </a:lnTo>
                      <a:lnTo>
                        <a:pt x="110" y="158"/>
                      </a:lnTo>
                      <a:cubicBezTo>
                        <a:pt x="124" y="139"/>
                        <a:pt x="141" y="122"/>
                        <a:pt x="161" y="108"/>
                      </a:cubicBezTo>
                      <a:lnTo>
                        <a:pt x="133" y="37"/>
                      </a:lnTo>
                      <a:lnTo>
                        <a:pt x="223" y="0"/>
                      </a:lnTo>
                      <a:lnTo>
                        <a:pt x="251" y="71"/>
                      </a:lnTo>
                      <a:cubicBezTo>
                        <a:pt x="274" y="68"/>
                        <a:pt x="299" y="68"/>
                        <a:pt x="322" y="71"/>
                      </a:cubicBezTo>
                      <a:lnTo>
                        <a:pt x="350" y="0"/>
                      </a:lnTo>
                      <a:lnTo>
                        <a:pt x="440" y="37"/>
                      </a:lnTo>
                      <a:lnTo>
                        <a:pt x="412" y="108"/>
                      </a:lnTo>
                      <a:cubicBezTo>
                        <a:pt x="432" y="122"/>
                        <a:pt x="449" y="139"/>
                        <a:pt x="463" y="158"/>
                      </a:cubicBezTo>
                      <a:lnTo>
                        <a:pt x="534" y="130"/>
                      </a:lnTo>
                      <a:lnTo>
                        <a:pt x="570" y="220"/>
                      </a:lnTo>
                      <a:lnTo>
                        <a:pt x="500" y="249"/>
                      </a:lnTo>
                      <a:cubicBezTo>
                        <a:pt x="503" y="271"/>
                        <a:pt x="503" y="297"/>
                        <a:pt x="500" y="319"/>
                      </a:cubicBezTo>
                      <a:lnTo>
                        <a:pt x="570" y="347"/>
                      </a:lnTo>
                      <a:lnTo>
                        <a:pt x="534" y="438"/>
                      </a:lnTo>
                      <a:lnTo>
                        <a:pt x="463" y="410"/>
                      </a:lnTo>
                      <a:cubicBezTo>
                        <a:pt x="449" y="429"/>
                        <a:pt x="432" y="446"/>
                        <a:pt x="412" y="460"/>
                      </a:cubicBezTo>
                      <a:lnTo>
                        <a:pt x="440" y="531"/>
                      </a:lnTo>
                      <a:lnTo>
                        <a:pt x="347" y="565"/>
                      </a:lnTo>
                      <a:lnTo>
                        <a:pt x="319" y="494"/>
                      </a:lnTo>
                      <a:cubicBezTo>
                        <a:pt x="297" y="497"/>
                        <a:pt x="271" y="497"/>
                        <a:pt x="249" y="494"/>
                      </a:cubicBezTo>
                      <a:lnTo>
                        <a:pt x="220" y="565"/>
                      </a:lnTo>
                      <a:lnTo>
                        <a:pt x="130" y="528"/>
                      </a:lnTo>
                      <a:lnTo>
                        <a:pt x="158" y="458"/>
                      </a:lnTo>
                      <a:cubicBezTo>
                        <a:pt x="139" y="443"/>
                        <a:pt x="122" y="426"/>
                        <a:pt x="107" y="407"/>
                      </a:cubicBezTo>
                      <a:lnTo>
                        <a:pt x="37" y="435"/>
                      </a:lnTo>
                      <a:lnTo>
                        <a:pt x="0" y="345"/>
                      </a:lnTo>
                      <a:lnTo>
                        <a:pt x="71" y="316"/>
                      </a:lnTo>
                      <a:cubicBezTo>
                        <a:pt x="68" y="294"/>
                        <a:pt x="68" y="268"/>
                        <a:pt x="71" y="246"/>
                      </a:cubicBezTo>
                      <a:lnTo>
                        <a:pt x="3" y="220"/>
                      </a:lnTo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101" name="Freeform 114">
                  <a:extLst>
                    <a:ext uri="{FF2B5EF4-FFF2-40B4-BE49-F238E27FC236}">
                      <a16:creationId xmlns:a16="http://schemas.microsoft.com/office/drawing/2014/main" id="{E848F2D0-BE0A-42FD-902F-05592664A2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8315" y="3316669"/>
                  <a:ext cx="519998" cy="553190"/>
                </a:xfrm>
                <a:custGeom>
                  <a:avLst/>
                  <a:gdLst>
                    <a:gd name="T0" fmla="*/ 116 w 416"/>
                    <a:gd name="T1" fmla="*/ 409 h 441"/>
                    <a:gd name="T2" fmla="*/ 51 w 416"/>
                    <a:gd name="T3" fmla="*/ 440 h 441"/>
                    <a:gd name="T4" fmla="*/ 9 w 416"/>
                    <a:gd name="T5" fmla="*/ 356 h 441"/>
                    <a:gd name="T6" fmla="*/ 74 w 416"/>
                    <a:gd name="T7" fmla="*/ 325 h 441"/>
                    <a:gd name="T8" fmla="*/ 71 w 416"/>
                    <a:gd name="T9" fmla="*/ 257 h 441"/>
                    <a:gd name="T10" fmla="*/ 0 w 416"/>
                    <a:gd name="T11" fmla="*/ 232 h 441"/>
                    <a:gd name="T12" fmla="*/ 31 w 416"/>
                    <a:gd name="T13" fmla="*/ 141 h 441"/>
                    <a:gd name="T14" fmla="*/ 102 w 416"/>
                    <a:gd name="T15" fmla="*/ 167 h 441"/>
                    <a:gd name="T16" fmla="*/ 147 w 416"/>
                    <a:gd name="T17" fmla="*/ 116 h 441"/>
                    <a:gd name="T18" fmla="*/ 116 w 416"/>
                    <a:gd name="T19" fmla="*/ 51 h 441"/>
                    <a:gd name="T20" fmla="*/ 201 w 416"/>
                    <a:gd name="T21" fmla="*/ 9 h 441"/>
                    <a:gd name="T22" fmla="*/ 232 w 416"/>
                    <a:gd name="T23" fmla="*/ 74 h 441"/>
                    <a:gd name="T24" fmla="*/ 299 w 416"/>
                    <a:gd name="T25" fmla="*/ 71 h 441"/>
                    <a:gd name="T26" fmla="*/ 325 w 416"/>
                    <a:gd name="T27" fmla="*/ 0 h 441"/>
                    <a:gd name="T28" fmla="*/ 415 w 416"/>
                    <a:gd name="T29" fmla="*/ 31 h 441"/>
                    <a:gd name="T30" fmla="*/ 390 w 416"/>
                    <a:gd name="T31" fmla="*/ 102 h 4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16" h="441">
                      <a:moveTo>
                        <a:pt x="116" y="409"/>
                      </a:moveTo>
                      <a:lnTo>
                        <a:pt x="51" y="440"/>
                      </a:lnTo>
                      <a:lnTo>
                        <a:pt x="9" y="356"/>
                      </a:lnTo>
                      <a:lnTo>
                        <a:pt x="74" y="325"/>
                      </a:lnTo>
                      <a:cubicBezTo>
                        <a:pt x="68" y="302"/>
                        <a:pt x="68" y="280"/>
                        <a:pt x="71" y="257"/>
                      </a:cubicBezTo>
                      <a:lnTo>
                        <a:pt x="0" y="232"/>
                      </a:lnTo>
                      <a:lnTo>
                        <a:pt x="31" y="141"/>
                      </a:lnTo>
                      <a:lnTo>
                        <a:pt x="102" y="167"/>
                      </a:lnTo>
                      <a:cubicBezTo>
                        <a:pt x="113" y="147"/>
                        <a:pt x="130" y="130"/>
                        <a:pt x="147" y="116"/>
                      </a:cubicBezTo>
                      <a:lnTo>
                        <a:pt x="116" y="51"/>
                      </a:lnTo>
                      <a:lnTo>
                        <a:pt x="201" y="9"/>
                      </a:lnTo>
                      <a:lnTo>
                        <a:pt x="232" y="74"/>
                      </a:lnTo>
                      <a:cubicBezTo>
                        <a:pt x="254" y="68"/>
                        <a:pt x="277" y="68"/>
                        <a:pt x="299" y="71"/>
                      </a:cubicBezTo>
                      <a:lnTo>
                        <a:pt x="325" y="0"/>
                      </a:lnTo>
                      <a:lnTo>
                        <a:pt x="415" y="31"/>
                      </a:lnTo>
                      <a:lnTo>
                        <a:pt x="390" y="102"/>
                      </a:lnTo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102" name="Freeform 115">
                  <a:extLst>
                    <a:ext uri="{FF2B5EF4-FFF2-40B4-BE49-F238E27FC236}">
                      <a16:creationId xmlns:a16="http://schemas.microsoft.com/office/drawing/2014/main" id="{E49B75AE-6D79-44FD-92A9-6C0C53E3B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03416" y="4112624"/>
                  <a:ext cx="316608" cy="316604"/>
                </a:xfrm>
                <a:custGeom>
                  <a:avLst/>
                  <a:gdLst>
                    <a:gd name="T0" fmla="*/ 130 w 191"/>
                    <a:gd name="T1" fmla="*/ 8 h 190"/>
                    <a:gd name="T2" fmla="*/ 168 w 191"/>
                    <a:gd name="T3" fmla="*/ 38 h 190"/>
                    <a:gd name="T4" fmla="*/ 187 w 191"/>
                    <a:gd name="T5" fmla="*/ 82 h 190"/>
                    <a:gd name="T6" fmla="*/ 180 w 191"/>
                    <a:gd name="T7" fmla="*/ 130 h 190"/>
                    <a:gd name="T8" fmla="*/ 151 w 191"/>
                    <a:gd name="T9" fmla="*/ 168 h 190"/>
                    <a:gd name="T10" fmla="*/ 107 w 191"/>
                    <a:gd name="T11" fmla="*/ 187 h 190"/>
                    <a:gd name="T12" fmla="*/ 59 w 191"/>
                    <a:gd name="T13" fmla="*/ 181 h 190"/>
                    <a:gd name="T14" fmla="*/ 21 w 191"/>
                    <a:gd name="T15" fmla="*/ 151 h 190"/>
                    <a:gd name="T16" fmla="*/ 2 w 191"/>
                    <a:gd name="T17" fmla="*/ 107 h 190"/>
                    <a:gd name="T18" fmla="*/ 8 w 191"/>
                    <a:gd name="T19" fmla="*/ 59 h 190"/>
                    <a:gd name="T20" fmla="*/ 38 w 191"/>
                    <a:gd name="T21" fmla="*/ 21 h 190"/>
                    <a:gd name="T22" fmla="*/ 82 w 191"/>
                    <a:gd name="T23" fmla="*/ 2 h 190"/>
                    <a:gd name="T24" fmla="*/ 130 w 191"/>
                    <a:gd name="T25" fmla="*/ 8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1" h="190">
                      <a:moveTo>
                        <a:pt x="130" y="8"/>
                      </a:moveTo>
                      <a:cubicBezTo>
                        <a:pt x="146" y="15"/>
                        <a:pt x="158" y="25"/>
                        <a:pt x="168" y="38"/>
                      </a:cubicBezTo>
                      <a:cubicBezTo>
                        <a:pt x="179" y="52"/>
                        <a:pt x="185" y="65"/>
                        <a:pt x="187" y="82"/>
                      </a:cubicBezTo>
                      <a:cubicBezTo>
                        <a:pt x="190" y="99"/>
                        <a:pt x="187" y="114"/>
                        <a:pt x="180" y="130"/>
                      </a:cubicBezTo>
                      <a:cubicBezTo>
                        <a:pt x="174" y="146"/>
                        <a:pt x="165" y="158"/>
                        <a:pt x="151" y="168"/>
                      </a:cubicBezTo>
                      <a:cubicBezTo>
                        <a:pt x="137" y="179"/>
                        <a:pt x="124" y="185"/>
                        <a:pt x="107" y="187"/>
                      </a:cubicBezTo>
                      <a:cubicBezTo>
                        <a:pt x="90" y="189"/>
                        <a:pt x="75" y="188"/>
                        <a:pt x="59" y="181"/>
                      </a:cubicBezTo>
                      <a:cubicBezTo>
                        <a:pt x="43" y="175"/>
                        <a:pt x="32" y="165"/>
                        <a:pt x="21" y="151"/>
                      </a:cubicBezTo>
                      <a:cubicBezTo>
                        <a:pt x="11" y="138"/>
                        <a:pt x="4" y="124"/>
                        <a:pt x="2" y="107"/>
                      </a:cubicBezTo>
                      <a:cubicBezTo>
                        <a:pt x="0" y="90"/>
                        <a:pt x="2" y="75"/>
                        <a:pt x="8" y="59"/>
                      </a:cubicBezTo>
                      <a:cubicBezTo>
                        <a:pt x="15" y="43"/>
                        <a:pt x="25" y="32"/>
                        <a:pt x="38" y="21"/>
                      </a:cubicBezTo>
                      <a:cubicBezTo>
                        <a:pt x="52" y="11"/>
                        <a:pt x="65" y="4"/>
                        <a:pt x="82" y="2"/>
                      </a:cubicBezTo>
                      <a:cubicBezTo>
                        <a:pt x="99" y="0"/>
                        <a:pt x="114" y="2"/>
                        <a:pt x="130" y="8"/>
                      </a:cubicBezTo>
                    </a:path>
                  </a:pathLst>
                </a:custGeom>
                <a:solidFill>
                  <a:srgbClr val="3AC2C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</p:grpSp>
          <p:grpSp>
            <p:nvGrpSpPr>
              <p:cNvPr id="87" name="Groupe 86">
                <a:extLst>
                  <a:ext uri="{FF2B5EF4-FFF2-40B4-BE49-F238E27FC236}">
                    <a16:creationId xmlns:a16="http://schemas.microsoft.com/office/drawing/2014/main" id="{464A30A5-1A7E-40FA-96E2-778D20C46276}"/>
                  </a:ext>
                </a:extLst>
              </p:cNvPr>
              <p:cNvGrpSpPr/>
              <p:nvPr/>
            </p:nvGrpSpPr>
            <p:grpSpPr>
              <a:xfrm>
                <a:off x="5662603" y="2044232"/>
                <a:ext cx="648317" cy="252735"/>
                <a:chOff x="7388250" y="2194864"/>
                <a:chExt cx="648317" cy="252735"/>
              </a:xfrm>
            </p:grpSpPr>
            <p:sp>
              <p:nvSpPr>
                <p:cNvPr id="88" name="Freeform 188">
                  <a:extLst>
                    <a:ext uri="{FF2B5EF4-FFF2-40B4-BE49-F238E27FC236}">
                      <a16:creationId xmlns:a16="http://schemas.microsoft.com/office/drawing/2014/main" id="{B7FC1E4B-705D-489A-A745-8ABBA35E49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10206" y="2194864"/>
                  <a:ext cx="140652" cy="140652"/>
                </a:xfrm>
                <a:custGeom>
                  <a:avLst/>
                  <a:gdLst>
                    <a:gd name="T0" fmla="*/ 141 w 283"/>
                    <a:gd name="T1" fmla="*/ 0 h 283"/>
                    <a:gd name="T2" fmla="*/ 282 w 283"/>
                    <a:gd name="T3" fmla="*/ 0 h 283"/>
                    <a:gd name="T4" fmla="*/ 282 w 283"/>
                    <a:gd name="T5" fmla="*/ 282 h 283"/>
                    <a:gd name="T6" fmla="*/ 0 w 283"/>
                    <a:gd name="T7" fmla="*/ 282 h 283"/>
                    <a:gd name="T8" fmla="*/ 0 w 283"/>
                    <a:gd name="T9" fmla="*/ 0 h 283"/>
                    <a:gd name="T10" fmla="*/ 141 w 283"/>
                    <a:gd name="T11" fmla="*/ 0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3" h="283">
                      <a:moveTo>
                        <a:pt x="141" y="0"/>
                      </a:moveTo>
                      <a:lnTo>
                        <a:pt x="282" y="0"/>
                      </a:lnTo>
                      <a:lnTo>
                        <a:pt x="282" y="282"/>
                      </a:lnTo>
                      <a:lnTo>
                        <a:pt x="0" y="282"/>
                      </a:lnTo>
                      <a:lnTo>
                        <a:pt x="0" y="0"/>
                      </a:lnTo>
                      <a:lnTo>
                        <a:pt x="141" y="0"/>
                      </a:lnTo>
                    </a:path>
                  </a:pathLst>
                </a:custGeom>
                <a:solidFill>
                  <a:schemeClr val="bg1"/>
                </a:solidFill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89" name="Line 189">
                  <a:extLst>
                    <a:ext uri="{FF2B5EF4-FFF2-40B4-BE49-F238E27FC236}">
                      <a16:creationId xmlns:a16="http://schemas.microsoft.com/office/drawing/2014/main" id="{72E211C9-73C5-489A-B502-0FC1BCFACF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948659" y="2390459"/>
                  <a:ext cx="32966" cy="2197"/>
                </a:xfrm>
                <a:prstGeom prst="line">
                  <a:avLst/>
                </a:pr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0" name="Line 190">
                  <a:extLst>
                    <a:ext uri="{FF2B5EF4-FFF2-40B4-BE49-F238E27FC236}">
                      <a16:creationId xmlns:a16="http://schemas.microsoft.com/office/drawing/2014/main" id="{BFC51586-2990-4B75-BD9E-FF7D56E233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440995" y="2390459"/>
                  <a:ext cx="32964" cy="2197"/>
                </a:xfrm>
                <a:prstGeom prst="line">
                  <a:avLst/>
                </a:pr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1" name="Line 191">
                  <a:extLst>
                    <a:ext uri="{FF2B5EF4-FFF2-40B4-BE49-F238E27FC236}">
                      <a16:creationId xmlns:a16="http://schemas.microsoft.com/office/drawing/2014/main" id="{A74F44FE-F60D-49CF-8C6B-E4FBAEB169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526704" y="2390459"/>
                  <a:ext cx="32966" cy="2197"/>
                </a:xfrm>
                <a:prstGeom prst="line">
                  <a:avLst/>
                </a:pr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2" name="Line 192">
                  <a:extLst>
                    <a:ext uri="{FF2B5EF4-FFF2-40B4-BE49-F238E27FC236}">
                      <a16:creationId xmlns:a16="http://schemas.microsoft.com/office/drawing/2014/main" id="{8C0FB86F-873C-4770-978A-06869220EF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610216" y="2390459"/>
                  <a:ext cx="32966" cy="2197"/>
                </a:xfrm>
                <a:prstGeom prst="line">
                  <a:avLst/>
                </a:pr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3" name="Line 193">
                  <a:extLst>
                    <a:ext uri="{FF2B5EF4-FFF2-40B4-BE49-F238E27FC236}">
                      <a16:creationId xmlns:a16="http://schemas.microsoft.com/office/drawing/2014/main" id="{952748D5-6439-49F9-A9EB-8917805D5B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695926" y="2390459"/>
                  <a:ext cx="32964" cy="2197"/>
                </a:xfrm>
                <a:prstGeom prst="line">
                  <a:avLst/>
                </a:pr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4" name="Line 194">
                  <a:extLst>
                    <a:ext uri="{FF2B5EF4-FFF2-40B4-BE49-F238E27FC236}">
                      <a16:creationId xmlns:a16="http://schemas.microsoft.com/office/drawing/2014/main" id="{2F803AB5-5626-44C0-A5B6-A02737820A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79438" y="2390459"/>
                  <a:ext cx="32964" cy="2197"/>
                </a:xfrm>
                <a:prstGeom prst="line">
                  <a:avLst/>
                </a:pr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5" name="Line 195">
                  <a:extLst>
                    <a:ext uri="{FF2B5EF4-FFF2-40B4-BE49-F238E27FC236}">
                      <a16:creationId xmlns:a16="http://schemas.microsoft.com/office/drawing/2014/main" id="{1DA9AB3B-75E7-4EEE-91A8-42795175B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862950" y="2390459"/>
                  <a:ext cx="32964" cy="2197"/>
                </a:xfrm>
                <a:prstGeom prst="line">
                  <a:avLst/>
                </a:pr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6" name="Freeform 196">
                  <a:extLst>
                    <a:ext uri="{FF2B5EF4-FFF2-40B4-BE49-F238E27FC236}">
                      <a16:creationId xmlns:a16="http://schemas.microsoft.com/office/drawing/2014/main" id="{73302187-D5C5-4529-ADF0-8A6F8FACB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88250" y="2335516"/>
                  <a:ext cx="648317" cy="112083"/>
                </a:xfrm>
                <a:custGeom>
                  <a:avLst/>
                  <a:gdLst>
                    <a:gd name="T0" fmla="*/ 1298 w 1299"/>
                    <a:gd name="T1" fmla="*/ 113 h 227"/>
                    <a:gd name="T2" fmla="*/ 1185 w 1299"/>
                    <a:gd name="T3" fmla="*/ 0 h 227"/>
                    <a:gd name="T4" fmla="*/ 112 w 1299"/>
                    <a:gd name="T5" fmla="*/ 0 h 227"/>
                    <a:gd name="T6" fmla="*/ 0 w 1299"/>
                    <a:gd name="T7" fmla="*/ 113 h 227"/>
                    <a:gd name="T8" fmla="*/ 0 w 1299"/>
                    <a:gd name="T9" fmla="*/ 113 h 227"/>
                    <a:gd name="T10" fmla="*/ 112 w 1299"/>
                    <a:gd name="T11" fmla="*/ 226 h 227"/>
                    <a:gd name="T12" fmla="*/ 1185 w 1299"/>
                    <a:gd name="T13" fmla="*/ 226 h 227"/>
                    <a:gd name="T14" fmla="*/ 1298 w 1299"/>
                    <a:gd name="T15" fmla="*/ 113 h 2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99" h="227">
                      <a:moveTo>
                        <a:pt x="1298" y="113"/>
                      </a:moveTo>
                      <a:cubicBezTo>
                        <a:pt x="1298" y="51"/>
                        <a:pt x="1247" y="0"/>
                        <a:pt x="1185" y="0"/>
                      </a:cubicBezTo>
                      <a:lnTo>
                        <a:pt x="112" y="0"/>
                      </a:lnTo>
                      <a:cubicBezTo>
                        <a:pt x="50" y="0"/>
                        <a:pt x="0" y="51"/>
                        <a:pt x="0" y="113"/>
                      </a:cubicBezTo>
                      <a:lnTo>
                        <a:pt x="0" y="113"/>
                      </a:lnTo>
                      <a:cubicBezTo>
                        <a:pt x="0" y="175"/>
                        <a:pt x="50" y="226"/>
                        <a:pt x="112" y="226"/>
                      </a:cubicBezTo>
                      <a:lnTo>
                        <a:pt x="1185" y="226"/>
                      </a:lnTo>
                      <a:cubicBezTo>
                        <a:pt x="1247" y="226"/>
                        <a:pt x="1298" y="175"/>
                        <a:pt x="1298" y="113"/>
                      </a:cubicBezTo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7" name="Freeform 188">
                  <a:extLst>
                    <a:ext uri="{FF2B5EF4-FFF2-40B4-BE49-F238E27FC236}">
                      <a16:creationId xmlns:a16="http://schemas.microsoft.com/office/drawing/2014/main" id="{A2444763-A69B-4FBB-925F-4636D814B1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25600" y="2194864"/>
                  <a:ext cx="140652" cy="140652"/>
                </a:xfrm>
                <a:custGeom>
                  <a:avLst/>
                  <a:gdLst>
                    <a:gd name="T0" fmla="*/ 141 w 283"/>
                    <a:gd name="T1" fmla="*/ 0 h 283"/>
                    <a:gd name="T2" fmla="*/ 282 w 283"/>
                    <a:gd name="T3" fmla="*/ 0 h 283"/>
                    <a:gd name="T4" fmla="*/ 282 w 283"/>
                    <a:gd name="T5" fmla="*/ 282 h 283"/>
                    <a:gd name="T6" fmla="*/ 0 w 283"/>
                    <a:gd name="T7" fmla="*/ 282 h 283"/>
                    <a:gd name="T8" fmla="*/ 0 w 283"/>
                    <a:gd name="T9" fmla="*/ 0 h 283"/>
                    <a:gd name="T10" fmla="*/ 141 w 283"/>
                    <a:gd name="T11" fmla="*/ 0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3" h="283">
                      <a:moveTo>
                        <a:pt x="141" y="0"/>
                      </a:moveTo>
                      <a:lnTo>
                        <a:pt x="282" y="0"/>
                      </a:lnTo>
                      <a:lnTo>
                        <a:pt x="282" y="282"/>
                      </a:lnTo>
                      <a:lnTo>
                        <a:pt x="0" y="282"/>
                      </a:lnTo>
                      <a:lnTo>
                        <a:pt x="0" y="0"/>
                      </a:lnTo>
                      <a:lnTo>
                        <a:pt x="141" y="0"/>
                      </a:lnTo>
                    </a:path>
                  </a:pathLst>
                </a:custGeom>
                <a:solidFill>
                  <a:schemeClr val="bg1"/>
                </a:solidFill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  <p:sp>
              <p:nvSpPr>
                <p:cNvPr id="98" name="Freeform 188">
                  <a:extLst>
                    <a:ext uri="{FF2B5EF4-FFF2-40B4-BE49-F238E27FC236}">
                      <a16:creationId xmlns:a16="http://schemas.microsoft.com/office/drawing/2014/main" id="{05DC5D09-2341-469F-A8DA-823AA41876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52925" y="2194864"/>
                  <a:ext cx="140652" cy="140652"/>
                </a:xfrm>
                <a:custGeom>
                  <a:avLst/>
                  <a:gdLst>
                    <a:gd name="T0" fmla="*/ 141 w 283"/>
                    <a:gd name="T1" fmla="*/ 0 h 283"/>
                    <a:gd name="T2" fmla="*/ 282 w 283"/>
                    <a:gd name="T3" fmla="*/ 0 h 283"/>
                    <a:gd name="T4" fmla="*/ 282 w 283"/>
                    <a:gd name="T5" fmla="*/ 282 h 283"/>
                    <a:gd name="T6" fmla="*/ 0 w 283"/>
                    <a:gd name="T7" fmla="*/ 282 h 283"/>
                    <a:gd name="T8" fmla="*/ 0 w 283"/>
                    <a:gd name="T9" fmla="*/ 0 h 283"/>
                    <a:gd name="T10" fmla="*/ 141 w 283"/>
                    <a:gd name="T11" fmla="*/ 0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3" h="283">
                      <a:moveTo>
                        <a:pt x="141" y="0"/>
                      </a:moveTo>
                      <a:lnTo>
                        <a:pt x="282" y="0"/>
                      </a:lnTo>
                      <a:lnTo>
                        <a:pt x="282" y="282"/>
                      </a:lnTo>
                      <a:lnTo>
                        <a:pt x="0" y="282"/>
                      </a:lnTo>
                      <a:lnTo>
                        <a:pt x="0" y="0"/>
                      </a:lnTo>
                      <a:lnTo>
                        <a:pt x="141" y="0"/>
                      </a:lnTo>
                    </a:path>
                  </a:pathLst>
                </a:custGeom>
                <a:solidFill>
                  <a:schemeClr val="bg1"/>
                </a:solidFill>
                <a:ln w="3175" cap="flat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>
                    <a:latin typeface="Lato" panose="020F0502020204030203" pitchFamily="34" charset="77"/>
                  </a:endParaRPr>
                </a:p>
              </p:txBody>
            </p:sp>
          </p:grpSp>
        </p:grpSp>
      </p:grp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89275AEC-90CE-4519-B5C3-6A2062B11AA7}"/>
              </a:ext>
            </a:extLst>
          </p:cNvPr>
          <p:cNvCxnSpPr/>
          <p:nvPr/>
        </p:nvCxnSpPr>
        <p:spPr>
          <a:xfrm>
            <a:off x="1135571" y="876300"/>
            <a:ext cx="31623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1CB0799-C16E-4B4C-ABC8-F2994EA3B649}"/>
              </a:ext>
            </a:extLst>
          </p:cNvPr>
          <p:cNvSpPr/>
          <p:nvPr/>
        </p:nvSpPr>
        <p:spPr>
          <a:xfrm>
            <a:off x="240051" y="7975595"/>
            <a:ext cx="4746863" cy="698152"/>
          </a:xfrm>
          <a:prstGeom prst="rect">
            <a:avLst/>
          </a:prstGeom>
          <a:solidFill>
            <a:srgbClr val="F2F2F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Lato" panose="020F0502020204030203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3C9EAD5-048A-4F4B-9E5A-19111F056CD4}"/>
              </a:ext>
            </a:extLst>
          </p:cNvPr>
          <p:cNvSpPr/>
          <p:nvPr/>
        </p:nvSpPr>
        <p:spPr>
          <a:xfrm>
            <a:off x="251850" y="8067312"/>
            <a:ext cx="474687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50" b="1" dirty="0">
                <a:solidFill>
                  <a:srgbClr val="E28D17"/>
                </a:solidFill>
                <a:latin typeface="Lato" panose="020F0502020204030203"/>
                <a:cs typeface="Calibri" panose="020F0502020204030204" pitchFamily="34" charset="0"/>
              </a:rPr>
              <a:t>OTHER TECHNOLOGIES </a:t>
            </a:r>
            <a:r>
              <a:rPr lang="en-US" sz="105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: Sterile liquids </a:t>
            </a:r>
            <a:r>
              <a:rPr lang="en-US" sz="105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(BFS, Preservative free Multi-dose), </a:t>
            </a:r>
            <a:r>
              <a:rPr lang="en-US" sz="105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Non- sterile liquids </a:t>
            </a:r>
            <a:r>
              <a:rPr lang="en-US" sz="105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(Liquid stick-packs, Bottles, Tubes), </a:t>
            </a:r>
            <a:r>
              <a:rPr lang="en-US" sz="105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Solids &amp; Semi solids</a:t>
            </a:r>
            <a:r>
              <a:rPr lang="en-US" sz="105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(Tablets &amp; capsules, Ovules &amp; suppositories)</a:t>
            </a:r>
          </a:p>
        </p:txBody>
      </p:sp>
      <p:pic>
        <p:nvPicPr>
          <p:cNvPr id="105" name="Image 10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0A395C9-3CD7-45BC-9704-0EAF5C96B9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25"/>
          <a:stretch/>
        </p:blipFill>
        <p:spPr>
          <a:xfrm>
            <a:off x="5114418" y="7966904"/>
            <a:ext cx="1524948" cy="763709"/>
          </a:xfrm>
          <a:prstGeom prst="rect">
            <a:avLst/>
          </a:prstGeom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id="{535C20F0-0AF5-4ABD-A96C-77A57BCAC84F}"/>
              </a:ext>
            </a:extLst>
          </p:cNvPr>
          <p:cNvSpPr/>
          <p:nvPr/>
        </p:nvSpPr>
        <p:spPr>
          <a:xfrm>
            <a:off x="4179264" y="4697480"/>
            <a:ext cx="269320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300" b="1">
                <a:solidFill>
                  <a:srgbClr val="E28D17"/>
                </a:solidFill>
                <a:latin typeface="Lato" panose="020F0502020204030203"/>
                <a:cs typeface="Calibri" panose="020F0502020204030204" pitchFamily="34" charset="0"/>
              </a:rPr>
              <a:t>DOSSIERS l </a:t>
            </a:r>
            <a:r>
              <a:rPr lang="fr-FR" sz="1200">
                <a:solidFill>
                  <a:srgbClr val="E28D17"/>
                </a:solidFill>
                <a:latin typeface="Lato" panose="020F0502020204030203"/>
                <a:cs typeface="Calibri" panose="020F0502020204030204" pitchFamily="34" charset="0"/>
              </a:rPr>
              <a:t>FOR LICENSING-OUT</a:t>
            </a: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06761149-FA3F-421E-A389-3498725D3A34}"/>
              </a:ext>
            </a:extLst>
          </p:cNvPr>
          <p:cNvSpPr txBox="1"/>
          <p:nvPr/>
        </p:nvSpPr>
        <p:spPr>
          <a:xfrm>
            <a:off x="690365" y="2739567"/>
            <a:ext cx="13885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>
                <a:solidFill>
                  <a:schemeClr val="tx2"/>
                </a:solidFill>
                <a:latin typeface="Lato" panose="020F0502020204030203"/>
                <a:cs typeface="Latha" panose="020B0604020202020204" pitchFamily="34" charset="0"/>
              </a:rPr>
              <a:t>Filling volume:</a:t>
            </a:r>
          </a:p>
          <a:p>
            <a:r>
              <a:rPr lang="en-US" sz="1100">
                <a:solidFill>
                  <a:schemeClr val="tx2"/>
                </a:solidFill>
                <a:latin typeface="Lato Light" panose="020F0302020204030203" pitchFamily="34" charset="77"/>
              </a:rPr>
              <a:t>From 0,25 to 10 mL</a:t>
            </a:r>
          </a:p>
        </p:txBody>
      </p:sp>
      <p:grpSp>
        <p:nvGrpSpPr>
          <p:cNvPr id="221" name="Groupe 220">
            <a:extLst>
              <a:ext uri="{FF2B5EF4-FFF2-40B4-BE49-F238E27FC236}">
                <a16:creationId xmlns:a16="http://schemas.microsoft.com/office/drawing/2014/main" id="{E3F24ECE-3138-464E-85A6-8B0E360830E6}"/>
              </a:ext>
            </a:extLst>
          </p:cNvPr>
          <p:cNvGrpSpPr/>
          <p:nvPr/>
        </p:nvGrpSpPr>
        <p:grpSpPr>
          <a:xfrm>
            <a:off x="206130" y="3339088"/>
            <a:ext cx="432280" cy="432280"/>
            <a:chOff x="4832360" y="1257674"/>
            <a:chExt cx="1065344" cy="1065344"/>
          </a:xfrm>
        </p:grpSpPr>
        <p:sp>
          <p:nvSpPr>
            <p:cNvPr id="222" name="Ellipse 221">
              <a:extLst>
                <a:ext uri="{FF2B5EF4-FFF2-40B4-BE49-F238E27FC236}">
                  <a16:creationId xmlns:a16="http://schemas.microsoft.com/office/drawing/2014/main" id="{C1ABC0CF-F366-4DF0-9015-6B7639534213}"/>
                </a:ext>
              </a:extLst>
            </p:cNvPr>
            <p:cNvSpPr/>
            <p:nvPr/>
          </p:nvSpPr>
          <p:spPr>
            <a:xfrm>
              <a:off x="4832360" y="1257674"/>
              <a:ext cx="1065344" cy="10653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01600" dist="38100" dir="2700000" algn="t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/>
                <a:cs typeface="Latha" panose="020B0604020202020204" pitchFamily="34" charset="0"/>
              </a:endParaRPr>
            </a:p>
          </p:txBody>
        </p:sp>
        <p:grpSp>
          <p:nvGrpSpPr>
            <p:cNvPr id="223" name="Groupe 222">
              <a:extLst>
                <a:ext uri="{FF2B5EF4-FFF2-40B4-BE49-F238E27FC236}">
                  <a16:creationId xmlns:a16="http://schemas.microsoft.com/office/drawing/2014/main" id="{35874E27-2B86-4FC9-8748-3D3A565D87AD}"/>
                </a:ext>
              </a:extLst>
            </p:cNvPr>
            <p:cNvGrpSpPr/>
            <p:nvPr/>
          </p:nvGrpSpPr>
          <p:grpSpPr>
            <a:xfrm>
              <a:off x="5115864" y="1519431"/>
              <a:ext cx="579480" cy="512394"/>
              <a:chOff x="5142204" y="1542722"/>
              <a:chExt cx="526800" cy="465813"/>
            </a:xfrm>
          </p:grpSpPr>
          <p:grpSp>
            <p:nvGrpSpPr>
              <p:cNvPr id="224" name="Groupe 223">
                <a:extLst>
                  <a:ext uri="{FF2B5EF4-FFF2-40B4-BE49-F238E27FC236}">
                    <a16:creationId xmlns:a16="http://schemas.microsoft.com/office/drawing/2014/main" id="{30B5DA04-354B-463E-8001-94140ABF5A01}"/>
                  </a:ext>
                </a:extLst>
              </p:cNvPr>
              <p:cNvGrpSpPr/>
              <p:nvPr/>
            </p:nvGrpSpPr>
            <p:grpSpPr>
              <a:xfrm>
                <a:off x="5142204" y="1542722"/>
                <a:ext cx="265489" cy="465813"/>
                <a:chOff x="3320256" y="2613222"/>
                <a:chExt cx="174625" cy="306388"/>
              </a:xfrm>
            </p:grpSpPr>
            <p:sp>
              <p:nvSpPr>
                <p:cNvPr id="226" name="Line 139">
                  <a:extLst>
                    <a:ext uri="{FF2B5EF4-FFF2-40B4-BE49-F238E27FC236}">
                      <a16:creationId xmlns:a16="http://schemas.microsoft.com/office/drawing/2014/main" id="{0AF350B6-7D8D-45DE-A27F-EFBB2840F2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20256" y="2818010"/>
                  <a:ext cx="1588" cy="41275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27" name="Freeform 140">
                  <a:extLst>
                    <a:ext uri="{FF2B5EF4-FFF2-40B4-BE49-F238E27FC236}">
                      <a16:creationId xmlns:a16="http://schemas.microsoft.com/office/drawing/2014/main" id="{D9E37851-F87D-4C1C-AC70-9D2E114CE0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256" y="2887860"/>
                  <a:ext cx="30163" cy="31750"/>
                </a:xfrm>
                <a:custGeom>
                  <a:avLst/>
                  <a:gdLst>
                    <a:gd name="T0" fmla="*/ 0 w 85"/>
                    <a:gd name="T1" fmla="*/ 0 h 86"/>
                    <a:gd name="T2" fmla="*/ 0 w 85"/>
                    <a:gd name="T3" fmla="*/ 85 h 86"/>
                    <a:gd name="T4" fmla="*/ 84 w 85"/>
                    <a:gd name="T5" fmla="*/ 85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5" h="86">
                      <a:moveTo>
                        <a:pt x="0" y="0"/>
                      </a:moveTo>
                      <a:lnTo>
                        <a:pt x="0" y="85"/>
                      </a:lnTo>
                      <a:lnTo>
                        <a:pt x="84" y="85"/>
                      </a:lnTo>
                    </a:path>
                  </a:pathLst>
                </a:cu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28" name="Line 141">
                  <a:extLst>
                    <a:ext uri="{FF2B5EF4-FFF2-40B4-BE49-F238E27FC236}">
                      <a16:creationId xmlns:a16="http://schemas.microsoft.com/office/drawing/2014/main" id="{F1BCD011-48E2-4EB4-B274-F9DDF555D4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20256" y="2675135"/>
                  <a:ext cx="1588" cy="41275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29" name="Freeform 142">
                  <a:extLst>
                    <a:ext uri="{FF2B5EF4-FFF2-40B4-BE49-F238E27FC236}">
                      <a16:creationId xmlns:a16="http://schemas.microsoft.com/office/drawing/2014/main" id="{003FC04D-DD4B-4133-AF52-260330B4D3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0256" y="2613222"/>
                  <a:ext cx="30163" cy="31750"/>
                </a:xfrm>
                <a:custGeom>
                  <a:avLst/>
                  <a:gdLst>
                    <a:gd name="T0" fmla="*/ 0 w 85"/>
                    <a:gd name="T1" fmla="*/ 85 h 86"/>
                    <a:gd name="T2" fmla="*/ 0 w 85"/>
                    <a:gd name="T3" fmla="*/ 0 h 86"/>
                    <a:gd name="T4" fmla="*/ 84 w 85"/>
                    <a:gd name="T5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5" h="86">
                      <a:moveTo>
                        <a:pt x="0" y="85"/>
                      </a:moveTo>
                      <a:lnTo>
                        <a:pt x="0" y="0"/>
                      </a:lnTo>
                      <a:lnTo>
                        <a:pt x="84" y="0"/>
                      </a:lnTo>
                    </a:path>
                  </a:pathLst>
                </a:cu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0" name="Line 143">
                  <a:extLst>
                    <a:ext uri="{FF2B5EF4-FFF2-40B4-BE49-F238E27FC236}">
                      <a16:creationId xmlns:a16="http://schemas.microsoft.com/office/drawing/2014/main" id="{0FB34A08-8AF5-4EB7-8036-23DF3E1F97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93294" y="2746572"/>
                  <a:ext cx="1587" cy="41275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1" name="Line 144">
                  <a:extLst>
                    <a:ext uri="{FF2B5EF4-FFF2-40B4-BE49-F238E27FC236}">
                      <a16:creationId xmlns:a16="http://schemas.microsoft.com/office/drawing/2014/main" id="{5EFE6613-5824-4A3E-AF7F-4D7E3B4301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20256" y="2818010"/>
                  <a:ext cx="1588" cy="41275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2" name="Line 145">
                  <a:extLst>
                    <a:ext uri="{FF2B5EF4-FFF2-40B4-BE49-F238E27FC236}">
                      <a16:creationId xmlns:a16="http://schemas.microsoft.com/office/drawing/2014/main" id="{D389BE7B-01DC-471B-B890-F3E44047C6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20256" y="2746572"/>
                  <a:ext cx="1588" cy="41275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3" name="Line 146">
                  <a:extLst>
                    <a:ext uri="{FF2B5EF4-FFF2-40B4-BE49-F238E27FC236}">
                      <a16:creationId xmlns:a16="http://schemas.microsoft.com/office/drawing/2014/main" id="{3E998E20-1881-4C5F-99E2-A4B27A70DF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93294" y="2818010"/>
                  <a:ext cx="1587" cy="41275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4" name="Freeform 147">
                  <a:extLst>
                    <a:ext uri="{FF2B5EF4-FFF2-40B4-BE49-F238E27FC236}">
                      <a16:creationId xmlns:a16="http://schemas.microsoft.com/office/drawing/2014/main" id="{CC445F8C-C3C0-41AA-8668-27D89E5068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63131" y="2887860"/>
                  <a:ext cx="30163" cy="31750"/>
                </a:xfrm>
                <a:custGeom>
                  <a:avLst/>
                  <a:gdLst>
                    <a:gd name="T0" fmla="*/ 84 w 85"/>
                    <a:gd name="T1" fmla="*/ 0 h 86"/>
                    <a:gd name="T2" fmla="*/ 84 w 85"/>
                    <a:gd name="T3" fmla="*/ 85 h 86"/>
                    <a:gd name="T4" fmla="*/ 0 w 85"/>
                    <a:gd name="T5" fmla="*/ 85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5" h="86">
                      <a:moveTo>
                        <a:pt x="84" y="0"/>
                      </a:moveTo>
                      <a:lnTo>
                        <a:pt x="84" y="85"/>
                      </a:lnTo>
                      <a:lnTo>
                        <a:pt x="0" y="85"/>
                      </a:lnTo>
                    </a:path>
                  </a:pathLst>
                </a:cu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5" name="Line 148">
                  <a:extLst>
                    <a:ext uri="{FF2B5EF4-FFF2-40B4-BE49-F238E27FC236}">
                      <a16:creationId xmlns:a16="http://schemas.microsoft.com/office/drawing/2014/main" id="{E3ACE5A4-2DBB-4180-A2E8-6EAF614834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93294" y="2675135"/>
                  <a:ext cx="1587" cy="41275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6" name="Freeform 149">
                  <a:extLst>
                    <a:ext uri="{FF2B5EF4-FFF2-40B4-BE49-F238E27FC236}">
                      <a16:creationId xmlns:a16="http://schemas.microsoft.com/office/drawing/2014/main" id="{50AE13E7-D072-491E-B796-123F34EF3B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63131" y="2613222"/>
                  <a:ext cx="30163" cy="31750"/>
                </a:xfrm>
                <a:custGeom>
                  <a:avLst/>
                  <a:gdLst>
                    <a:gd name="T0" fmla="*/ 84 w 85"/>
                    <a:gd name="T1" fmla="*/ 85 h 86"/>
                    <a:gd name="T2" fmla="*/ 84 w 85"/>
                    <a:gd name="T3" fmla="*/ 0 h 86"/>
                    <a:gd name="T4" fmla="*/ 0 w 85"/>
                    <a:gd name="T5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5" h="86">
                      <a:moveTo>
                        <a:pt x="84" y="85"/>
                      </a:moveTo>
                      <a:lnTo>
                        <a:pt x="8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7" name="Line 150">
                  <a:extLst>
                    <a:ext uri="{FF2B5EF4-FFF2-40B4-BE49-F238E27FC236}">
                      <a16:creationId xmlns:a16="http://schemas.microsoft.com/office/drawing/2014/main" id="{932953B7-A915-4314-9F5B-B682F3288B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0581" y="2613222"/>
                  <a:ext cx="50800" cy="1588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  <p:sp>
              <p:nvSpPr>
                <p:cNvPr id="238" name="Line 151">
                  <a:extLst>
                    <a:ext uri="{FF2B5EF4-FFF2-40B4-BE49-F238E27FC236}">
                      <a16:creationId xmlns:a16="http://schemas.microsoft.com/office/drawing/2014/main" id="{21FC6DF4-27D1-4396-BC93-28747F7D48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80581" y="2918022"/>
                  <a:ext cx="50800" cy="1588"/>
                </a:xfrm>
                <a:prstGeom prst="line">
                  <a:avLst/>
                </a:prstGeom>
                <a:noFill/>
                <a:ln w="3175" cap="flat">
                  <a:solidFill>
                    <a:srgbClr val="50505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 dirty="0">
                    <a:latin typeface="Lato" panose="020F0502020204030203"/>
                    <a:cs typeface="Latha" panose="020B0604020202020204" pitchFamily="34" charset="0"/>
                  </a:endParaRPr>
                </a:p>
              </p:txBody>
            </p:sp>
          </p:grpSp>
          <p:sp>
            <p:nvSpPr>
              <p:cNvPr id="225" name="Ellipse 224">
                <a:extLst>
                  <a:ext uri="{FF2B5EF4-FFF2-40B4-BE49-F238E27FC236}">
                    <a16:creationId xmlns:a16="http://schemas.microsoft.com/office/drawing/2014/main" id="{70A6B27F-393E-41AD-8790-10722F8F31CB}"/>
                  </a:ext>
                </a:extLst>
              </p:cNvPr>
              <p:cNvSpPr/>
              <p:nvPr/>
            </p:nvSpPr>
            <p:spPr>
              <a:xfrm>
                <a:off x="5292310" y="1576650"/>
                <a:ext cx="376694" cy="376694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</p:grpSp>
      </p:grpSp>
      <p:grpSp>
        <p:nvGrpSpPr>
          <p:cNvPr id="239" name="Groupe 238">
            <a:extLst>
              <a:ext uri="{FF2B5EF4-FFF2-40B4-BE49-F238E27FC236}">
                <a16:creationId xmlns:a16="http://schemas.microsoft.com/office/drawing/2014/main" id="{CD93180D-BD5A-4EF0-9940-6BF94619D4BE}"/>
              </a:ext>
            </a:extLst>
          </p:cNvPr>
          <p:cNvGrpSpPr/>
          <p:nvPr/>
        </p:nvGrpSpPr>
        <p:grpSpPr>
          <a:xfrm>
            <a:off x="198037" y="2748592"/>
            <a:ext cx="446429" cy="446429"/>
            <a:chOff x="716376" y="3057740"/>
            <a:chExt cx="1065344" cy="1065344"/>
          </a:xfrm>
        </p:grpSpPr>
        <p:sp>
          <p:nvSpPr>
            <p:cNvPr id="240" name="Ellipse 239">
              <a:extLst>
                <a:ext uri="{FF2B5EF4-FFF2-40B4-BE49-F238E27FC236}">
                  <a16:creationId xmlns:a16="http://schemas.microsoft.com/office/drawing/2014/main" id="{ED74624A-D8C3-42E4-B8AC-A452508DE156}"/>
                </a:ext>
              </a:extLst>
            </p:cNvPr>
            <p:cNvSpPr/>
            <p:nvPr/>
          </p:nvSpPr>
          <p:spPr>
            <a:xfrm>
              <a:off x="716376" y="3057740"/>
              <a:ext cx="1065344" cy="10653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01600" dist="38100" dir="2700000" algn="t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/>
                <a:cs typeface="Latha" panose="020B0604020202020204" pitchFamily="34" charset="0"/>
              </a:endParaRPr>
            </a:p>
          </p:txBody>
        </p:sp>
        <p:grpSp>
          <p:nvGrpSpPr>
            <p:cNvPr id="241" name="Grouper 348">
              <a:extLst>
                <a:ext uri="{FF2B5EF4-FFF2-40B4-BE49-F238E27FC236}">
                  <a16:creationId xmlns:a16="http://schemas.microsoft.com/office/drawing/2014/main" id="{0D66FA82-C2B8-47B2-874B-97C5250A4373}"/>
                </a:ext>
              </a:extLst>
            </p:cNvPr>
            <p:cNvGrpSpPr/>
            <p:nvPr/>
          </p:nvGrpSpPr>
          <p:grpSpPr>
            <a:xfrm>
              <a:off x="979482" y="3395684"/>
              <a:ext cx="606451" cy="382372"/>
              <a:chOff x="6972300" y="1829096"/>
              <a:chExt cx="468313" cy="295275"/>
            </a:xfrm>
          </p:grpSpPr>
          <p:sp>
            <p:nvSpPr>
              <p:cNvPr id="244" name="Line 65">
                <a:extLst>
                  <a:ext uri="{FF2B5EF4-FFF2-40B4-BE49-F238E27FC236}">
                    <a16:creationId xmlns:a16="http://schemas.microsoft.com/office/drawing/2014/main" id="{C1C92B62-DA0E-4311-89CA-3090A06F73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9175" y="1921171"/>
                <a:ext cx="1588" cy="71438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45" name="Freeform 66">
                <a:extLst>
                  <a:ext uri="{FF2B5EF4-FFF2-40B4-BE49-F238E27FC236}">
                    <a16:creationId xmlns:a16="http://schemas.microsoft.com/office/drawing/2014/main" id="{06275E44-FFD8-42E6-9A98-B9453B79D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72300" y="1829096"/>
                <a:ext cx="468313" cy="295275"/>
              </a:xfrm>
              <a:custGeom>
                <a:avLst/>
                <a:gdLst>
                  <a:gd name="T0" fmla="*/ 197 w 1299"/>
                  <a:gd name="T1" fmla="*/ 424 h 820"/>
                  <a:gd name="T2" fmla="*/ 197 w 1299"/>
                  <a:gd name="T3" fmla="*/ 734 h 820"/>
                  <a:gd name="T4" fmla="*/ 282 w 1299"/>
                  <a:gd name="T5" fmla="*/ 819 h 820"/>
                  <a:gd name="T6" fmla="*/ 1298 w 1299"/>
                  <a:gd name="T7" fmla="*/ 819 h 820"/>
                  <a:gd name="T8" fmla="*/ 1298 w 1299"/>
                  <a:gd name="T9" fmla="*/ 508 h 820"/>
                  <a:gd name="T10" fmla="*/ 1298 w 1299"/>
                  <a:gd name="T11" fmla="*/ 819 h 820"/>
                  <a:gd name="T12" fmla="*/ 1298 w 1299"/>
                  <a:gd name="T13" fmla="*/ 508 h 820"/>
                  <a:gd name="T14" fmla="*/ 282 w 1299"/>
                  <a:gd name="T15" fmla="*/ 508 h 820"/>
                  <a:gd name="T16" fmla="*/ 197 w 1299"/>
                  <a:gd name="T17" fmla="*/ 424 h 820"/>
                  <a:gd name="T18" fmla="*/ 282 w 1299"/>
                  <a:gd name="T19" fmla="*/ 339 h 820"/>
                  <a:gd name="T20" fmla="*/ 1015 w 1299"/>
                  <a:gd name="T21" fmla="*/ 339 h 820"/>
                  <a:gd name="T22" fmla="*/ 1100 w 1299"/>
                  <a:gd name="T23" fmla="*/ 254 h 820"/>
                  <a:gd name="T24" fmla="*/ 1015 w 1299"/>
                  <a:gd name="T25" fmla="*/ 170 h 820"/>
                  <a:gd name="T26" fmla="*/ 84 w 1299"/>
                  <a:gd name="T27" fmla="*/ 170 h 820"/>
                  <a:gd name="T28" fmla="*/ 0 w 1299"/>
                  <a:gd name="T29" fmla="*/ 85 h 820"/>
                  <a:gd name="T30" fmla="*/ 84 w 1299"/>
                  <a:gd name="T31" fmla="*/ 0 h 820"/>
                  <a:gd name="T32" fmla="*/ 818 w 1299"/>
                  <a:gd name="T33" fmla="*/ 0 h 820"/>
                  <a:gd name="T34" fmla="*/ 818 w 1299"/>
                  <a:gd name="T35" fmla="*/ 113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99" h="820">
                    <a:moveTo>
                      <a:pt x="197" y="424"/>
                    </a:moveTo>
                    <a:lnTo>
                      <a:pt x="197" y="734"/>
                    </a:lnTo>
                    <a:cubicBezTo>
                      <a:pt x="197" y="782"/>
                      <a:pt x="234" y="819"/>
                      <a:pt x="282" y="819"/>
                    </a:cubicBezTo>
                    <a:lnTo>
                      <a:pt x="1298" y="819"/>
                    </a:lnTo>
                    <a:lnTo>
                      <a:pt x="1298" y="508"/>
                    </a:lnTo>
                    <a:lnTo>
                      <a:pt x="1298" y="819"/>
                    </a:lnTo>
                    <a:lnTo>
                      <a:pt x="1298" y="508"/>
                    </a:lnTo>
                    <a:lnTo>
                      <a:pt x="282" y="508"/>
                    </a:lnTo>
                    <a:cubicBezTo>
                      <a:pt x="234" y="508"/>
                      <a:pt x="197" y="472"/>
                      <a:pt x="197" y="424"/>
                    </a:cubicBezTo>
                    <a:cubicBezTo>
                      <a:pt x="197" y="376"/>
                      <a:pt x="234" y="339"/>
                      <a:pt x="282" y="339"/>
                    </a:cubicBezTo>
                    <a:lnTo>
                      <a:pt x="1015" y="339"/>
                    </a:lnTo>
                    <a:cubicBezTo>
                      <a:pt x="1063" y="339"/>
                      <a:pt x="1100" y="302"/>
                      <a:pt x="1100" y="254"/>
                    </a:cubicBezTo>
                    <a:cubicBezTo>
                      <a:pt x="1100" y="206"/>
                      <a:pt x="1063" y="170"/>
                      <a:pt x="1015" y="170"/>
                    </a:cubicBezTo>
                    <a:lnTo>
                      <a:pt x="84" y="170"/>
                    </a:lnTo>
                    <a:cubicBezTo>
                      <a:pt x="36" y="170"/>
                      <a:pt x="0" y="133"/>
                      <a:pt x="0" y="85"/>
                    </a:cubicBezTo>
                    <a:cubicBezTo>
                      <a:pt x="0" y="37"/>
                      <a:pt x="36" y="0"/>
                      <a:pt x="84" y="0"/>
                    </a:cubicBezTo>
                    <a:lnTo>
                      <a:pt x="818" y="0"/>
                    </a:lnTo>
                    <a:lnTo>
                      <a:pt x="818" y="113"/>
                    </a:lnTo>
                  </a:path>
                </a:pathLst>
              </a:custGeom>
              <a:solidFill>
                <a:srgbClr val="FFFFFF"/>
              </a:solidFill>
              <a:ln w="3175" cap="flat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46" name="Freeform 67">
                <a:extLst>
                  <a:ext uri="{FF2B5EF4-FFF2-40B4-BE49-F238E27FC236}">
                    <a16:creationId xmlns:a16="http://schemas.microsoft.com/office/drawing/2014/main" id="{4F944626-9662-40B4-A381-5FA71B9DE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72300" y="1859259"/>
                <a:ext cx="50800" cy="142875"/>
              </a:xfrm>
              <a:custGeom>
                <a:avLst/>
                <a:gdLst>
                  <a:gd name="T0" fmla="*/ 0 w 142"/>
                  <a:gd name="T1" fmla="*/ 0 h 396"/>
                  <a:gd name="T2" fmla="*/ 0 w 142"/>
                  <a:gd name="T3" fmla="*/ 310 h 396"/>
                  <a:gd name="T4" fmla="*/ 84 w 142"/>
                  <a:gd name="T5" fmla="*/ 395 h 396"/>
                  <a:gd name="T6" fmla="*/ 141 w 142"/>
                  <a:gd name="T7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2" h="396">
                    <a:moveTo>
                      <a:pt x="0" y="0"/>
                    </a:moveTo>
                    <a:lnTo>
                      <a:pt x="0" y="310"/>
                    </a:lnTo>
                    <a:cubicBezTo>
                      <a:pt x="0" y="358"/>
                      <a:pt x="36" y="395"/>
                      <a:pt x="84" y="395"/>
                    </a:cubicBezTo>
                    <a:lnTo>
                      <a:pt x="141" y="39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47" name="Line 68">
                <a:extLst>
                  <a:ext uri="{FF2B5EF4-FFF2-40B4-BE49-F238E27FC236}">
                    <a16:creationId xmlns:a16="http://schemas.microsoft.com/office/drawing/2014/main" id="{37EDB06A-1762-4F9C-B727-80BF2CC4C1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99338" y="2062459"/>
                <a:ext cx="1587" cy="61912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48" name="Line 69">
                <a:extLst>
                  <a:ext uri="{FF2B5EF4-FFF2-40B4-BE49-F238E27FC236}">
                    <a16:creationId xmlns:a16="http://schemas.microsoft.com/office/drawing/2014/main" id="{C8BFDFB9-692C-40E2-ABD2-5A03E0F150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48538" y="2083096"/>
                <a:ext cx="1587" cy="41275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49" name="Line 70">
                <a:extLst>
                  <a:ext uri="{FF2B5EF4-FFF2-40B4-BE49-F238E27FC236}">
                    <a16:creationId xmlns:a16="http://schemas.microsoft.com/office/drawing/2014/main" id="{EA499EF5-D719-42B5-A020-7DCCAFFD11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97738" y="2083096"/>
                <a:ext cx="1587" cy="41275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50" name="Line 71">
                <a:extLst>
                  <a:ext uri="{FF2B5EF4-FFF2-40B4-BE49-F238E27FC236}">
                    <a16:creationId xmlns:a16="http://schemas.microsoft.com/office/drawing/2014/main" id="{31EB9FA7-345B-4CA1-9B62-9914610561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46938" y="2062459"/>
                <a:ext cx="1587" cy="61912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51" name="Line 72">
                <a:extLst>
                  <a:ext uri="{FF2B5EF4-FFF2-40B4-BE49-F238E27FC236}">
                    <a16:creationId xmlns:a16="http://schemas.microsoft.com/office/drawing/2014/main" id="{1B17F8E0-9C40-4756-8A03-9402351F6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96138" y="2083096"/>
                <a:ext cx="1587" cy="41275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52" name="Line 73">
                <a:extLst>
                  <a:ext uri="{FF2B5EF4-FFF2-40B4-BE49-F238E27FC236}">
                    <a16:creationId xmlns:a16="http://schemas.microsoft.com/office/drawing/2014/main" id="{26F2629D-CA5C-4AD8-8A2F-025ED6063B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45338" y="2083096"/>
                <a:ext cx="1587" cy="41275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  <p:sp>
            <p:nvSpPr>
              <p:cNvPr id="253" name="Line 74">
                <a:extLst>
                  <a:ext uri="{FF2B5EF4-FFF2-40B4-BE49-F238E27FC236}">
                    <a16:creationId xmlns:a16="http://schemas.microsoft.com/office/drawing/2014/main" id="{7A0151BA-7F96-438F-97E1-48B608241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94538" y="2062459"/>
                <a:ext cx="1587" cy="61912"/>
              </a:xfrm>
              <a:prstGeom prst="line">
                <a:avLst/>
              </a:pr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>
                  <a:latin typeface="Lato" panose="020F0502020204030203"/>
                  <a:cs typeface="Latha" panose="020B0604020202020204" pitchFamily="34" charset="0"/>
                </a:endParaRPr>
              </a:p>
            </p:txBody>
          </p:sp>
        </p:grp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8CAD7313-0727-4B30-8215-F10D0AF5C9FA}"/>
                </a:ext>
              </a:extLst>
            </p:cNvPr>
            <p:cNvSpPr/>
            <p:nvPr/>
          </p:nvSpPr>
          <p:spPr>
            <a:xfrm>
              <a:off x="1129958" y="3623895"/>
              <a:ext cx="455975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Lato" panose="020F0502020204030203"/>
                <a:cs typeface="Latha" panose="020B0604020202020204" pitchFamily="34" charset="0"/>
              </a:endParaRPr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94A6B1FB-D29C-43FE-B7C8-2AB9494436A5}"/>
                </a:ext>
              </a:extLst>
            </p:cNvPr>
            <p:cNvSpPr/>
            <p:nvPr/>
          </p:nvSpPr>
          <p:spPr>
            <a:xfrm>
              <a:off x="1081762" y="3396751"/>
              <a:ext cx="283125" cy="457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Lato" panose="020F0502020204030203"/>
                <a:cs typeface="Latha" panose="020B0604020202020204" pitchFamily="34" charset="0"/>
              </a:endParaRPr>
            </a:p>
          </p:txBody>
        </p:sp>
      </p:grpSp>
      <p:sp>
        <p:nvSpPr>
          <p:cNvPr id="294" name="ZoneTexte 293">
            <a:extLst>
              <a:ext uri="{FF2B5EF4-FFF2-40B4-BE49-F238E27FC236}">
                <a16:creationId xmlns:a16="http://schemas.microsoft.com/office/drawing/2014/main" id="{A4650A80-1A06-4FE0-BAB5-3C45BC160D5D}"/>
              </a:ext>
            </a:extLst>
          </p:cNvPr>
          <p:cNvSpPr txBox="1"/>
          <p:nvPr/>
        </p:nvSpPr>
        <p:spPr>
          <a:xfrm>
            <a:off x="700628" y="3243775"/>
            <a:ext cx="14174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Packaging material:</a:t>
            </a:r>
            <a:r>
              <a:rPr lang="en-US" sz="110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</a:t>
            </a:r>
          </a:p>
          <a:p>
            <a:r>
              <a:rPr lang="en-US" sz="110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Low Density Polyethylene (LDPE)</a:t>
            </a:r>
          </a:p>
        </p:txBody>
      </p:sp>
      <p:grpSp>
        <p:nvGrpSpPr>
          <p:cNvPr id="295" name="Groupe 294">
            <a:extLst>
              <a:ext uri="{FF2B5EF4-FFF2-40B4-BE49-F238E27FC236}">
                <a16:creationId xmlns:a16="http://schemas.microsoft.com/office/drawing/2014/main" id="{7F0A1480-FA37-4C4D-9BAA-2DCD729872AB}"/>
              </a:ext>
            </a:extLst>
          </p:cNvPr>
          <p:cNvGrpSpPr/>
          <p:nvPr/>
        </p:nvGrpSpPr>
        <p:grpSpPr>
          <a:xfrm>
            <a:off x="2066795" y="3336973"/>
            <a:ext cx="446430" cy="446430"/>
            <a:chOff x="3863617" y="2729634"/>
            <a:chExt cx="1065344" cy="1065344"/>
          </a:xfrm>
        </p:grpSpPr>
        <p:sp>
          <p:nvSpPr>
            <p:cNvPr id="296" name="Ellipse 295">
              <a:extLst>
                <a:ext uri="{FF2B5EF4-FFF2-40B4-BE49-F238E27FC236}">
                  <a16:creationId xmlns:a16="http://schemas.microsoft.com/office/drawing/2014/main" id="{9AA2CEC4-056C-4900-BE64-7ECB7D3B51D8}"/>
                </a:ext>
              </a:extLst>
            </p:cNvPr>
            <p:cNvSpPr/>
            <p:nvPr/>
          </p:nvSpPr>
          <p:spPr>
            <a:xfrm>
              <a:off x="3863617" y="2729634"/>
              <a:ext cx="1065344" cy="10653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01600" dist="38100" dir="2700000" algn="t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endParaRPr>
            </a:p>
          </p:txBody>
        </p:sp>
        <p:grpSp>
          <p:nvGrpSpPr>
            <p:cNvPr id="297" name="Groupe 296">
              <a:extLst>
                <a:ext uri="{FF2B5EF4-FFF2-40B4-BE49-F238E27FC236}">
                  <a16:creationId xmlns:a16="http://schemas.microsoft.com/office/drawing/2014/main" id="{877FA63E-041D-4502-86C5-446014A68A70}"/>
                </a:ext>
              </a:extLst>
            </p:cNvPr>
            <p:cNvGrpSpPr/>
            <p:nvPr/>
          </p:nvGrpSpPr>
          <p:grpSpPr>
            <a:xfrm>
              <a:off x="4050530" y="3032981"/>
              <a:ext cx="738810" cy="474361"/>
              <a:chOff x="4391718" y="3907787"/>
              <a:chExt cx="738810" cy="474361"/>
            </a:xfrm>
          </p:grpSpPr>
          <p:sp>
            <p:nvSpPr>
              <p:cNvPr id="298" name="object 794">
                <a:extLst>
                  <a:ext uri="{FF2B5EF4-FFF2-40B4-BE49-F238E27FC236}">
                    <a16:creationId xmlns:a16="http://schemas.microsoft.com/office/drawing/2014/main" id="{0D7B6A89-7D9B-4A0E-B252-B22B9BF68CA3}"/>
                  </a:ext>
                </a:extLst>
              </p:cNvPr>
              <p:cNvSpPr/>
              <p:nvPr/>
            </p:nvSpPr>
            <p:spPr>
              <a:xfrm>
                <a:off x="4391718" y="3907787"/>
                <a:ext cx="497892" cy="462097"/>
              </a:xfrm>
              <a:custGeom>
                <a:avLst/>
                <a:gdLst/>
                <a:ahLst/>
                <a:cxnLst/>
                <a:rect l="l" t="t" r="r" b="b"/>
                <a:pathLst>
                  <a:path w="971550" h="901700">
                    <a:moveTo>
                      <a:pt x="400599" y="797679"/>
                    </a:moveTo>
                    <a:lnTo>
                      <a:pt x="422245" y="752061"/>
                    </a:lnTo>
                    <a:lnTo>
                      <a:pt x="447956" y="708991"/>
                    </a:lnTo>
                    <a:lnTo>
                      <a:pt x="477388" y="668489"/>
                    </a:lnTo>
                    <a:lnTo>
                      <a:pt x="510199" y="630578"/>
                    </a:lnTo>
                    <a:lnTo>
                      <a:pt x="546046" y="595279"/>
                    </a:lnTo>
                    <a:lnTo>
                      <a:pt x="584587" y="562616"/>
                    </a:lnTo>
                    <a:lnTo>
                      <a:pt x="625480" y="532608"/>
                    </a:lnTo>
                    <a:lnTo>
                      <a:pt x="668382" y="505280"/>
                    </a:lnTo>
                    <a:lnTo>
                      <a:pt x="712949" y="480651"/>
                    </a:lnTo>
                    <a:lnTo>
                      <a:pt x="758841" y="458745"/>
                    </a:lnTo>
                    <a:lnTo>
                      <a:pt x="803006" y="440235"/>
                    </a:lnTo>
                    <a:lnTo>
                      <a:pt x="846914" y="421005"/>
                    </a:lnTo>
                    <a:lnTo>
                      <a:pt x="888020" y="397855"/>
                    </a:lnTo>
                    <a:lnTo>
                      <a:pt x="923777" y="367584"/>
                    </a:lnTo>
                    <a:lnTo>
                      <a:pt x="960354" y="306752"/>
                    </a:lnTo>
                    <a:lnTo>
                      <a:pt x="970925" y="236802"/>
                    </a:lnTo>
                    <a:lnTo>
                      <a:pt x="966639" y="200644"/>
                    </a:lnTo>
                    <a:lnTo>
                      <a:pt x="939279" y="130428"/>
                    </a:lnTo>
                    <a:lnTo>
                      <a:pt x="916349" y="98160"/>
                    </a:lnTo>
                    <a:lnTo>
                      <a:pt x="887349" y="68976"/>
                    </a:lnTo>
                    <a:lnTo>
                      <a:pt x="852349" y="43770"/>
                    </a:lnTo>
                    <a:lnTo>
                      <a:pt x="811422" y="23438"/>
                    </a:lnTo>
                    <a:lnTo>
                      <a:pt x="764640" y="8871"/>
                    </a:lnTo>
                    <a:lnTo>
                      <a:pt x="712074" y="966"/>
                    </a:lnTo>
                    <a:lnTo>
                      <a:pt x="674584" y="0"/>
                    </a:lnTo>
                    <a:lnTo>
                      <a:pt x="636112" y="2680"/>
                    </a:lnTo>
                    <a:lnTo>
                      <a:pt x="596885" y="8831"/>
                    </a:lnTo>
                    <a:lnTo>
                      <a:pt x="557128" y="18274"/>
                    </a:lnTo>
                    <a:lnTo>
                      <a:pt x="517069" y="30834"/>
                    </a:lnTo>
                    <a:lnTo>
                      <a:pt x="476934" y="46332"/>
                    </a:lnTo>
                    <a:lnTo>
                      <a:pt x="436951" y="64593"/>
                    </a:lnTo>
                    <a:lnTo>
                      <a:pt x="397345" y="85438"/>
                    </a:lnTo>
                    <a:lnTo>
                      <a:pt x="358344" y="108691"/>
                    </a:lnTo>
                    <a:lnTo>
                      <a:pt x="320174" y="134174"/>
                    </a:lnTo>
                    <a:lnTo>
                      <a:pt x="283061" y="161712"/>
                    </a:lnTo>
                    <a:lnTo>
                      <a:pt x="247233" y="191126"/>
                    </a:lnTo>
                    <a:lnTo>
                      <a:pt x="212917" y="222240"/>
                    </a:lnTo>
                    <a:lnTo>
                      <a:pt x="180338" y="254877"/>
                    </a:lnTo>
                    <a:lnTo>
                      <a:pt x="149723" y="288859"/>
                    </a:lnTo>
                    <a:lnTo>
                      <a:pt x="121300" y="324010"/>
                    </a:lnTo>
                    <a:lnTo>
                      <a:pt x="95295" y="360153"/>
                    </a:lnTo>
                    <a:lnTo>
                      <a:pt x="71934" y="397110"/>
                    </a:lnTo>
                    <a:lnTo>
                      <a:pt x="51445" y="434705"/>
                    </a:lnTo>
                    <a:lnTo>
                      <a:pt x="34053" y="472760"/>
                    </a:lnTo>
                    <a:lnTo>
                      <a:pt x="19986" y="511099"/>
                    </a:lnTo>
                    <a:lnTo>
                      <a:pt x="9470" y="549544"/>
                    </a:lnTo>
                    <a:lnTo>
                      <a:pt x="2733" y="587919"/>
                    </a:lnTo>
                    <a:lnTo>
                      <a:pt x="0" y="626046"/>
                    </a:lnTo>
                    <a:lnTo>
                      <a:pt x="1498" y="663749"/>
                    </a:lnTo>
                    <a:lnTo>
                      <a:pt x="18095" y="737173"/>
                    </a:lnTo>
                    <a:lnTo>
                      <a:pt x="33647" y="772540"/>
                    </a:lnTo>
                    <a:lnTo>
                      <a:pt x="58518" y="811280"/>
                    </a:lnTo>
                    <a:lnTo>
                      <a:pt x="90001" y="844952"/>
                    </a:lnTo>
                    <a:lnTo>
                      <a:pt x="126958" y="872151"/>
                    </a:lnTo>
                    <a:lnTo>
                      <a:pt x="168253" y="891473"/>
                    </a:lnTo>
                    <a:lnTo>
                      <a:pt x="212747" y="901512"/>
                    </a:lnTo>
                    <a:lnTo>
                      <a:pt x="258647" y="900627"/>
                    </a:lnTo>
                    <a:lnTo>
                      <a:pt x="303104" y="888798"/>
                    </a:lnTo>
                    <a:lnTo>
                      <a:pt x="343396" y="867028"/>
                    </a:lnTo>
                    <a:lnTo>
                      <a:pt x="376801" y="836321"/>
                    </a:lnTo>
                    <a:lnTo>
                      <a:pt x="400599" y="797679"/>
                    </a:lnTo>
                    <a:close/>
                  </a:path>
                </a:pathLst>
              </a:custGeom>
              <a:ln w="5369">
                <a:solidFill>
                  <a:srgbClr val="344153"/>
                </a:solidFill>
              </a:ln>
            </p:spPr>
            <p:txBody>
              <a:bodyPr wrap="square" lIns="0" tIns="0" rIns="0" bIns="0" rtlCol="0"/>
              <a:lstStyle/>
              <a:p>
                <a:endParaRPr sz="923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99" name="object 795">
                <a:extLst>
                  <a:ext uri="{FF2B5EF4-FFF2-40B4-BE49-F238E27FC236}">
                    <a16:creationId xmlns:a16="http://schemas.microsoft.com/office/drawing/2014/main" id="{FBF1EA6F-AAA3-4754-9034-70B1C72D74DF}"/>
                  </a:ext>
                </a:extLst>
              </p:cNvPr>
              <p:cNvSpPr/>
              <p:nvPr/>
            </p:nvSpPr>
            <p:spPr>
              <a:xfrm>
                <a:off x="4762478" y="4040457"/>
                <a:ext cx="368050" cy="341691"/>
              </a:xfrm>
              <a:custGeom>
                <a:avLst/>
                <a:gdLst/>
                <a:ahLst/>
                <a:cxnLst/>
                <a:rect l="l" t="t" r="r" b="b"/>
                <a:pathLst>
                  <a:path w="718184" h="666750">
                    <a:moveTo>
                      <a:pt x="421575" y="76835"/>
                    </a:moveTo>
                    <a:lnTo>
                      <a:pt x="401069" y="118745"/>
                    </a:lnTo>
                    <a:lnTo>
                      <a:pt x="375961" y="157703"/>
                    </a:lnTo>
                    <a:lnTo>
                      <a:pt x="346748" y="193678"/>
                    </a:lnTo>
                    <a:lnTo>
                      <a:pt x="313924" y="226638"/>
                    </a:lnTo>
                    <a:lnTo>
                      <a:pt x="277985" y="256551"/>
                    </a:lnTo>
                    <a:lnTo>
                      <a:pt x="239425" y="283385"/>
                    </a:lnTo>
                    <a:lnTo>
                      <a:pt x="198741" y="307109"/>
                    </a:lnTo>
                    <a:lnTo>
                      <a:pt x="156427" y="327690"/>
                    </a:lnTo>
                    <a:lnTo>
                      <a:pt x="123735" y="341390"/>
                    </a:lnTo>
                    <a:lnTo>
                      <a:pt x="91236" y="355623"/>
                    </a:lnTo>
                    <a:lnTo>
                      <a:pt x="34349" y="395161"/>
                    </a:lnTo>
                    <a:lnTo>
                      <a:pt x="12853" y="426775"/>
                    </a:lnTo>
                    <a:lnTo>
                      <a:pt x="0" y="500869"/>
                    </a:lnTo>
                    <a:lnTo>
                      <a:pt x="8323" y="539362"/>
                    </a:lnTo>
                    <a:lnTo>
                      <a:pt x="26266" y="576159"/>
                    </a:lnTo>
                    <a:lnTo>
                      <a:pt x="53669" y="609266"/>
                    </a:lnTo>
                    <a:lnTo>
                      <a:pt x="90372" y="636689"/>
                    </a:lnTo>
                    <a:lnTo>
                      <a:pt x="136215" y="656434"/>
                    </a:lnTo>
                    <a:lnTo>
                      <a:pt x="191037" y="666506"/>
                    </a:lnTo>
                    <a:lnTo>
                      <a:pt x="230097" y="666744"/>
                    </a:lnTo>
                    <a:lnTo>
                      <a:pt x="270451" y="661794"/>
                    </a:lnTo>
                    <a:lnTo>
                      <a:pt x="311637" y="652016"/>
                    </a:lnTo>
                    <a:lnTo>
                      <a:pt x="353195" y="637769"/>
                    </a:lnTo>
                    <a:lnTo>
                      <a:pt x="394667" y="619414"/>
                    </a:lnTo>
                    <a:lnTo>
                      <a:pt x="435589" y="597308"/>
                    </a:lnTo>
                    <a:lnTo>
                      <a:pt x="475504" y="571813"/>
                    </a:lnTo>
                    <a:lnTo>
                      <a:pt x="513949" y="543287"/>
                    </a:lnTo>
                    <a:lnTo>
                      <a:pt x="550466" y="512090"/>
                    </a:lnTo>
                    <a:lnTo>
                      <a:pt x="584593" y="478581"/>
                    </a:lnTo>
                    <a:lnTo>
                      <a:pt x="615870" y="443120"/>
                    </a:lnTo>
                    <a:lnTo>
                      <a:pt x="643836" y="406066"/>
                    </a:lnTo>
                    <a:lnTo>
                      <a:pt x="668032" y="367779"/>
                    </a:lnTo>
                    <a:lnTo>
                      <a:pt x="687997" y="328618"/>
                    </a:lnTo>
                    <a:lnTo>
                      <a:pt x="703271" y="288943"/>
                    </a:lnTo>
                    <a:lnTo>
                      <a:pt x="713393" y="249113"/>
                    </a:lnTo>
                    <a:lnTo>
                      <a:pt x="717903" y="209488"/>
                    </a:lnTo>
                    <a:lnTo>
                      <a:pt x="716340" y="170426"/>
                    </a:lnTo>
                    <a:lnTo>
                      <a:pt x="708245" y="132289"/>
                    </a:lnTo>
                    <a:lnTo>
                      <a:pt x="693157" y="95434"/>
                    </a:lnTo>
                    <a:lnTo>
                      <a:pt x="669347" y="60146"/>
                    </a:lnTo>
                    <a:lnTo>
                      <a:pt x="638223" y="31122"/>
                    </a:lnTo>
                    <a:lnTo>
                      <a:pt x="601429" y="10394"/>
                    </a:lnTo>
                    <a:lnTo>
                      <a:pt x="560609" y="0"/>
                    </a:lnTo>
                    <a:lnTo>
                      <a:pt x="518231" y="2109"/>
                    </a:lnTo>
                    <a:lnTo>
                      <a:pt x="478307" y="16587"/>
                    </a:lnTo>
                    <a:lnTo>
                      <a:pt x="444775" y="41980"/>
                    </a:lnTo>
                    <a:lnTo>
                      <a:pt x="421575" y="76835"/>
                    </a:lnTo>
                    <a:close/>
                  </a:path>
                </a:pathLst>
              </a:custGeom>
              <a:ln w="5369">
                <a:solidFill>
                  <a:srgbClr val="344153"/>
                </a:solidFill>
              </a:ln>
            </p:spPr>
            <p:txBody>
              <a:bodyPr wrap="square" lIns="0" tIns="0" rIns="0" bIns="0" rtlCol="0"/>
              <a:lstStyle/>
              <a:p>
                <a:endParaRPr sz="923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300" name="object 799">
                <a:extLst>
                  <a:ext uri="{FF2B5EF4-FFF2-40B4-BE49-F238E27FC236}">
                    <a16:creationId xmlns:a16="http://schemas.microsoft.com/office/drawing/2014/main" id="{3B2AF53C-D49C-4463-BF46-C3A807EDFCD9}"/>
                  </a:ext>
                </a:extLst>
              </p:cNvPr>
              <p:cNvSpPr/>
              <p:nvPr/>
            </p:nvSpPr>
            <p:spPr>
              <a:xfrm>
                <a:off x="4424886" y="4073212"/>
                <a:ext cx="189720" cy="264241"/>
              </a:xfrm>
              <a:custGeom>
                <a:avLst/>
                <a:gdLst/>
                <a:ahLst/>
                <a:cxnLst/>
                <a:rect l="l" t="t" r="r" b="b"/>
                <a:pathLst>
                  <a:path w="370204" h="515620">
                    <a:moveTo>
                      <a:pt x="140944" y="0"/>
                    </a:moveTo>
                    <a:lnTo>
                      <a:pt x="101462" y="48749"/>
                    </a:lnTo>
                    <a:lnTo>
                      <a:pt x="67094" y="99697"/>
                    </a:lnTo>
                    <a:lnTo>
                      <a:pt x="29939" y="172504"/>
                    </a:lnTo>
                    <a:lnTo>
                      <a:pt x="14044" y="217275"/>
                    </a:lnTo>
                    <a:lnTo>
                      <a:pt x="3239" y="265792"/>
                    </a:lnTo>
                    <a:lnTo>
                      <a:pt x="0" y="316679"/>
                    </a:lnTo>
                    <a:lnTo>
                      <a:pt x="6803" y="368561"/>
                    </a:lnTo>
                    <a:lnTo>
                      <a:pt x="26126" y="420064"/>
                    </a:lnTo>
                    <a:lnTo>
                      <a:pt x="50408" y="455975"/>
                    </a:lnTo>
                    <a:lnTo>
                      <a:pt x="81397" y="484758"/>
                    </a:lnTo>
                    <a:lnTo>
                      <a:pt x="116950" y="504842"/>
                    </a:lnTo>
                    <a:lnTo>
                      <a:pt x="154926" y="514651"/>
                    </a:lnTo>
                    <a:lnTo>
                      <a:pt x="167254" y="515306"/>
                    </a:lnTo>
                    <a:lnTo>
                      <a:pt x="201924" y="510399"/>
                    </a:lnTo>
                    <a:lnTo>
                      <a:pt x="233462" y="496791"/>
                    </a:lnTo>
                    <a:lnTo>
                      <a:pt x="259183" y="476150"/>
                    </a:lnTo>
                    <a:lnTo>
                      <a:pt x="276380" y="450144"/>
                    </a:lnTo>
                    <a:lnTo>
                      <a:pt x="295010" y="409921"/>
                    </a:lnTo>
                    <a:lnTo>
                      <a:pt x="316840" y="370940"/>
                    </a:lnTo>
                    <a:lnTo>
                      <a:pt x="341740" y="333281"/>
                    </a:lnTo>
                    <a:lnTo>
                      <a:pt x="369581" y="297021"/>
                    </a:lnTo>
                    <a:lnTo>
                      <a:pt x="316805" y="311299"/>
                    </a:lnTo>
                    <a:lnTo>
                      <a:pt x="290229" y="317376"/>
                    </a:lnTo>
                    <a:lnTo>
                      <a:pt x="263311" y="321526"/>
                    </a:lnTo>
                    <a:lnTo>
                      <a:pt x="233927" y="322663"/>
                    </a:lnTo>
                    <a:lnTo>
                      <a:pt x="204751" y="319352"/>
                    </a:lnTo>
                    <a:lnTo>
                      <a:pt x="152166" y="296172"/>
                    </a:lnTo>
                    <a:lnTo>
                      <a:pt x="117205" y="251391"/>
                    </a:lnTo>
                    <a:lnTo>
                      <a:pt x="102532" y="195551"/>
                    </a:lnTo>
                    <a:lnTo>
                      <a:pt x="101966" y="166808"/>
                    </a:lnTo>
                    <a:lnTo>
                      <a:pt x="104718" y="138149"/>
                    </a:lnTo>
                    <a:lnTo>
                      <a:pt x="116642" y="81560"/>
                    </a:lnTo>
                    <a:lnTo>
                      <a:pt x="128052" y="40554"/>
                    </a:lnTo>
                    <a:lnTo>
                      <a:pt x="134314" y="20218"/>
                    </a:lnTo>
                    <a:lnTo>
                      <a:pt x="140944" y="0"/>
                    </a:lnTo>
                    <a:close/>
                  </a:path>
                </a:pathLst>
              </a:custGeom>
              <a:solidFill>
                <a:srgbClr val="3BC4D1"/>
              </a:solidFill>
            </p:spPr>
            <p:txBody>
              <a:bodyPr wrap="square" lIns="0" tIns="0" rIns="0" bIns="0" rtlCol="0"/>
              <a:lstStyle/>
              <a:p>
                <a:endParaRPr sz="923" dirty="0">
                  <a:latin typeface="Lato" panose="020F0502020204030203" pitchFamily="34" charset="77"/>
                </a:endParaRPr>
              </a:p>
            </p:txBody>
          </p:sp>
        </p:grpSp>
      </p:grpSp>
      <p:sp>
        <p:nvSpPr>
          <p:cNvPr id="311" name="ZoneTexte 310">
            <a:extLst>
              <a:ext uri="{FF2B5EF4-FFF2-40B4-BE49-F238E27FC236}">
                <a16:creationId xmlns:a16="http://schemas.microsoft.com/office/drawing/2014/main" id="{FFC865F8-62E4-45CD-B9A2-C24A3905C91E}"/>
              </a:ext>
            </a:extLst>
          </p:cNvPr>
          <p:cNvSpPr txBox="1"/>
          <p:nvPr/>
        </p:nvSpPr>
        <p:spPr>
          <a:xfrm>
            <a:off x="2497085" y="4079903"/>
            <a:ext cx="1385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Marking options:</a:t>
            </a:r>
            <a:r>
              <a:rPr lang="en-US" sz="110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</a:t>
            </a:r>
            <a:r>
              <a:rPr lang="fr-FR" sz="1100">
                <a:solidFill>
                  <a:schemeClr val="tx2"/>
                </a:solidFill>
                <a:latin typeface="Lato Light" panose="020F0302020204030203" pitchFamily="34" charset="77"/>
              </a:rPr>
              <a:t>ink jet printing, label, embossing, hot stamping</a:t>
            </a:r>
          </a:p>
        </p:txBody>
      </p:sp>
      <p:cxnSp>
        <p:nvCxnSpPr>
          <p:cNvPr id="312" name="Connecteur droit 311">
            <a:extLst>
              <a:ext uri="{FF2B5EF4-FFF2-40B4-BE49-F238E27FC236}">
                <a16:creationId xmlns:a16="http://schemas.microsoft.com/office/drawing/2014/main" id="{85136EC7-532A-43D2-91A0-1A8946CF5A47}"/>
              </a:ext>
            </a:extLst>
          </p:cNvPr>
          <p:cNvCxnSpPr>
            <a:cxnSpLocks/>
          </p:cNvCxnSpPr>
          <p:nvPr/>
        </p:nvCxnSpPr>
        <p:spPr>
          <a:xfrm>
            <a:off x="4027276" y="2351444"/>
            <a:ext cx="0" cy="5405024"/>
          </a:xfrm>
          <a:prstGeom prst="line">
            <a:avLst/>
          </a:prstGeom>
          <a:ln>
            <a:solidFill>
              <a:srgbClr val="E28D1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17110AF-A2DC-42B7-ADD1-DDE2C270CB93}"/>
              </a:ext>
            </a:extLst>
          </p:cNvPr>
          <p:cNvSpPr/>
          <p:nvPr/>
        </p:nvSpPr>
        <p:spPr>
          <a:xfrm>
            <a:off x="1025556" y="251573"/>
            <a:ext cx="52077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COMPOUNDING, FILL-FINISH OF SINGLE-DOSES USING </a:t>
            </a:r>
            <a:r>
              <a:rPr lang="en-US" sz="2000" b="1" dirty="0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BLOW-FILL-SEAL TECHNOLOGY</a:t>
            </a:r>
          </a:p>
          <a:p>
            <a:endParaRPr lang="en-US" sz="1000" b="1" dirty="0">
              <a:solidFill>
                <a:schemeClr val="bg1"/>
              </a:solidFill>
              <a:latin typeface="Lato" panose="020F0502020204030203"/>
              <a:cs typeface="Calibri" panose="020F0502020204030204" pitchFamily="34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Unither Pharmaceuticals is a Global Pharmaceutical CDMO specialized in single dosage forms to simplify the lives of patients. </a:t>
            </a:r>
          </a:p>
          <a:p>
            <a:endParaRPr lang="en-US" sz="600" dirty="0">
              <a:solidFill>
                <a:schemeClr val="bg1"/>
              </a:solidFill>
              <a:latin typeface="Lato" panose="020F0502020204030203"/>
              <a:cs typeface="Calibri" panose="020F0502020204030204" pitchFamily="34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Blow-Fill-Seal is a high throughput aseptic manufacturing technology for bottling sterile solutions, suspensions and emulsions</a:t>
            </a:r>
            <a:endParaRPr lang="fr-FR" sz="1100" dirty="0">
              <a:solidFill>
                <a:schemeClr val="bg1"/>
              </a:solidFill>
              <a:latin typeface="Lato" panose="020F0502020204030203"/>
            </a:endParaRPr>
          </a:p>
        </p:txBody>
      </p:sp>
      <p:grpSp>
        <p:nvGrpSpPr>
          <p:cNvPr id="316" name="Groupe 315">
            <a:extLst>
              <a:ext uri="{FF2B5EF4-FFF2-40B4-BE49-F238E27FC236}">
                <a16:creationId xmlns:a16="http://schemas.microsoft.com/office/drawing/2014/main" id="{7D124EBF-2597-45AC-A05E-48CC43229C32}"/>
              </a:ext>
            </a:extLst>
          </p:cNvPr>
          <p:cNvGrpSpPr/>
          <p:nvPr/>
        </p:nvGrpSpPr>
        <p:grpSpPr>
          <a:xfrm>
            <a:off x="194332" y="4210792"/>
            <a:ext cx="432280" cy="432280"/>
            <a:chOff x="8904713" y="1124847"/>
            <a:chExt cx="1006523" cy="1006523"/>
          </a:xfrm>
        </p:grpSpPr>
        <p:sp>
          <p:nvSpPr>
            <p:cNvPr id="317" name="Ellipse 316">
              <a:extLst>
                <a:ext uri="{FF2B5EF4-FFF2-40B4-BE49-F238E27FC236}">
                  <a16:creationId xmlns:a16="http://schemas.microsoft.com/office/drawing/2014/main" id="{D3A8700C-9CB1-428E-AC53-2E3855D0BD13}"/>
                </a:ext>
              </a:extLst>
            </p:cNvPr>
            <p:cNvSpPr/>
            <p:nvPr/>
          </p:nvSpPr>
          <p:spPr>
            <a:xfrm>
              <a:off x="8904713" y="1124847"/>
              <a:ext cx="1006523" cy="1006523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101600" dist="38100" dir="2700000" algn="t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18" name="Freeform 12">
              <a:extLst>
                <a:ext uri="{FF2B5EF4-FFF2-40B4-BE49-F238E27FC236}">
                  <a16:creationId xmlns:a16="http://schemas.microsoft.com/office/drawing/2014/main" id="{D568AD26-81B9-4D63-B5EF-95B48A80E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4019" y="1780974"/>
              <a:ext cx="38418" cy="111411"/>
            </a:xfrm>
            <a:custGeom>
              <a:avLst/>
              <a:gdLst>
                <a:gd name="T0" fmla="*/ 0 w 86"/>
                <a:gd name="T1" fmla="*/ 254 h 255"/>
                <a:gd name="T2" fmla="*/ 0 w 86"/>
                <a:gd name="T3" fmla="*/ 203 h 255"/>
                <a:gd name="T4" fmla="*/ 85 w 86"/>
                <a:gd name="T5" fmla="*/ 62 h 255"/>
                <a:gd name="T6" fmla="*/ 85 w 86"/>
                <a:gd name="T7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255">
                  <a:moveTo>
                    <a:pt x="0" y="254"/>
                  </a:moveTo>
                  <a:lnTo>
                    <a:pt x="0" y="203"/>
                  </a:lnTo>
                  <a:cubicBezTo>
                    <a:pt x="0" y="203"/>
                    <a:pt x="85" y="141"/>
                    <a:pt x="85" y="62"/>
                  </a:cubicBezTo>
                  <a:lnTo>
                    <a:pt x="85" y="0"/>
                  </a:lnTo>
                </a:path>
              </a:pathLst>
            </a:cu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19" name="Freeform 13">
              <a:extLst>
                <a:ext uri="{FF2B5EF4-FFF2-40B4-BE49-F238E27FC236}">
                  <a16:creationId xmlns:a16="http://schemas.microsoft.com/office/drawing/2014/main" id="{E8407C29-27C3-434C-A6CB-56682BF86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1141" y="1644593"/>
              <a:ext cx="74915" cy="247792"/>
            </a:xfrm>
            <a:custGeom>
              <a:avLst/>
              <a:gdLst>
                <a:gd name="T0" fmla="*/ 170 w 171"/>
                <a:gd name="T1" fmla="*/ 0 h 571"/>
                <a:gd name="T2" fmla="*/ 57 w 171"/>
                <a:gd name="T3" fmla="*/ 91 h 571"/>
                <a:gd name="T4" fmla="*/ 0 w 171"/>
                <a:gd name="T5" fmla="*/ 203 h 571"/>
                <a:gd name="T6" fmla="*/ 0 w 171"/>
                <a:gd name="T7" fmla="*/ 395 h 571"/>
                <a:gd name="T8" fmla="*/ 0 w 171"/>
                <a:gd name="T9" fmla="*/ 57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571">
                  <a:moveTo>
                    <a:pt x="170" y="0"/>
                  </a:moveTo>
                  <a:lnTo>
                    <a:pt x="57" y="91"/>
                  </a:lnTo>
                  <a:cubicBezTo>
                    <a:pt x="17" y="127"/>
                    <a:pt x="0" y="147"/>
                    <a:pt x="0" y="203"/>
                  </a:cubicBezTo>
                  <a:lnTo>
                    <a:pt x="0" y="395"/>
                  </a:lnTo>
                  <a:lnTo>
                    <a:pt x="0" y="570"/>
                  </a:lnTo>
                </a:path>
              </a:pathLst>
            </a:cu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0" name="Freeform 14">
              <a:extLst>
                <a:ext uri="{FF2B5EF4-FFF2-40B4-BE49-F238E27FC236}">
                  <a16:creationId xmlns:a16="http://schemas.microsoft.com/office/drawing/2014/main" id="{92096FF8-177E-473D-B218-56990BE8B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38090" y="1890465"/>
              <a:ext cx="220901" cy="36496"/>
            </a:xfrm>
            <a:custGeom>
              <a:avLst/>
              <a:gdLst>
                <a:gd name="T0" fmla="*/ 0 w 509"/>
                <a:gd name="T1" fmla="*/ 84 h 85"/>
                <a:gd name="T2" fmla="*/ 0 w 509"/>
                <a:gd name="T3" fmla="*/ 0 h 85"/>
                <a:gd name="T4" fmla="*/ 508 w 509"/>
                <a:gd name="T5" fmla="*/ 0 h 85"/>
                <a:gd name="T6" fmla="*/ 508 w 509"/>
                <a:gd name="T7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9" h="85">
                  <a:moveTo>
                    <a:pt x="0" y="84"/>
                  </a:moveTo>
                  <a:lnTo>
                    <a:pt x="0" y="0"/>
                  </a:lnTo>
                  <a:lnTo>
                    <a:pt x="508" y="0"/>
                  </a:lnTo>
                  <a:lnTo>
                    <a:pt x="508" y="84"/>
                  </a:lnTo>
                </a:path>
              </a:pathLst>
            </a:cu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1" name="Freeform 15">
              <a:extLst>
                <a:ext uri="{FF2B5EF4-FFF2-40B4-BE49-F238E27FC236}">
                  <a16:creationId xmlns:a16="http://schemas.microsoft.com/office/drawing/2014/main" id="{40780A01-C93D-4840-8A8B-E718DA80F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07242" y="1650355"/>
              <a:ext cx="159433" cy="194009"/>
            </a:xfrm>
            <a:custGeom>
              <a:avLst/>
              <a:gdLst>
                <a:gd name="T0" fmla="*/ 0 w 365"/>
                <a:gd name="T1" fmla="*/ 277 h 447"/>
                <a:gd name="T2" fmla="*/ 225 w 365"/>
                <a:gd name="T3" fmla="*/ 51 h 447"/>
                <a:gd name="T4" fmla="*/ 302 w 365"/>
                <a:gd name="T5" fmla="*/ 178 h 447"/>
                <a:gd name="T6" fmla="*/ 234 w 365"/>
                <a:gd name="T7" fmla="*/ 249 h 447"/>
                <a:gd name="T8" fmla="*/ 234 w 365"/>
                <a:gd name="T9" fmla="*/ 305 h 447"/>
                <a:gd name="T10" fmla="*/ 115 w 365"/>
                <a:gd name="T11" fmla="*/ 44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447">
                  <a:moveTo>
                    <a:pt x="0" y="277"/>
                  </a:moveTo>
                  <a:cubicBezTo>
                    <a:pt x="0" y="277"/>
                    <a:pt x="174" y="101"/>
                    <a:pt x="225" y="51"/>
                  </a:cubicBezTo>
                  <a:cubicBezTo>
                    <a:pt x="275" y="0"/>
                    <a:pt x="364" y="99"/>
                    <a:pt x="302" y="178"/>
                  </a:cubicBezTo>
                  <a:cubicBezTo>
                    <a:pt x="271" y="209"/>
                    <a:pt x="234" y="249"/>
                    <a:pt x="234" y="249"/>
                  </a:cubicBezTo>
                  <a:cubicBezTo>
                    <a:pt x="234" y="260"/>
                    <a:pt x="234" y="294"/>
                    <a:pt x="234" y="305"/>
                  </a:cubicBezTo>
                  <a:cubicBezTo>
                    <a:pt x="234" y="415"/>
                    <a:pt x="132" y="446"/>
                    <a:pt x="115" y="446"/>
                  </a:cubicBezTo>
                </a:path>
              </a:pathLst>
            </a:cu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2" name="Freeform 16">
              <a:extLst>
                <a:ext uri="{FF2B5EF4-FFF2-40B4-BE49-F238E27FC236}">
                  <a16:creationId xmlns:a16="http://schemas.microsoft.com/office/drawing/2014/main" id="{F96465E4-8646-4B52-AD68-09A2087A1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9892" y="1350698"/>
              <a:ext cx="97965" cy="61468"/>
            </a:xfrm>
            <a:custGeom>
              <a:avLst/>
              <a:gdLst>
                <a:gd name="T0" fmla="*/ 84 w 226"/>
                <a:gd name="T1" fmla="*/ 141 h 142"/>
                <a:gd name="T2" fmla="*/ 225 w 226"/>
                <a:gd name="T3" fmla="*/ 141 h 142"/>
                <a:gd name="T4" fmla="*/ 225 w 226"/>
                <a:gd name="T5" fmla="*/ 113 h 142"/>
                <a:gd name="T6" fmla="*/ 113 w 226"/>
                <a:gd name="T7" fmla="*/ 0 h 142"/>
                <a:gd name="T8" fmla="*/ 0 w 226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142">
                  <a:moveTo>
                    <a:pt x="84" y="141"/>
                  </a:moveTo>
                  <a:lnTo>
                    <a:pt x="225" y="141"/>
                  </a:lnTo>
                  <a:lnTo>
                    <a:pt x="225" y="113"/>
                  </a:lnTo>
                  <a:cubicBezTo>
                    <a:pt x="225" y="48"/>
                    <a:pt x="175" y="0"/>
                    <a:pt x="113" y="0"/>
                  </a:cubicBezTo>
                  <a:lnTo>
                    <a:pt x="0" y="0"/>
                  </a:lnTo>
                </a:path>
              </a:pathLst>
            </a:cu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3" name="Freeform 17">
              <a:extLst>
                <a:ext uri="{FF2B5EF4-FFF2-40B4-BE49-F238E27FC236}">
                  <a16:creationId xmlns:a16="http://schemas.microsoft.com/office/drawing/2014/main" id="{579E2887-8A67-4767-847A-246FA4DA5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6055" y="1350698"/>
              <a:ext cx="405304" cy="443723"/>
            </a:xfrm>
            <a:custGeom>
              <a:avLst/>
              <a:gdLst>
                <a:gd name="T0" fmla="*/ 0 w 932"/>
                <a:gd name="T1" fmla="*/ 903 h 1017"/>
                <a:gd name="T2" fmla="*/ 0 w 932"/>
                <a:gd name="T3" fmla="*/ 141 h 1017"/>
                <a:gd name="T4" fmla="*/ 141 w 932"/>
                <a:gd name="T5" fmla="*/ 0 h 1017"/>
                <a:gd name="T6" fmla="*/ 931 w 932"/>
                <a:gd name="T7" fmla="*/ 0 h 1017"/>
                <a:gd name="T8" fmla="*/ 790 w 932"/>
                <a:gd name="T9" fmla="*/ 141 h 1017"/>
                <a:gd name="T10" fmla="*/ 790 w 932"/>
                <a:gd name="T11" fmla="*/ 1016 h 1017"/>
                <a:gd name="T12" fmla="*/ 169 w 932"/>
                <a:gd name="T13" fmla="*/ 1016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2" h="1017">
                  <a:moveTo>
                    <a:pt x="0" y="903"/>
                  </a:moveTo>
                  <a:lnTo>
                    <a:pt x="0" y="141"/>
                  </a:lnTo>
                  <a:cubicBezTo>
                    <a:pt x="0" y="62"/>
                    <a:pt x="62" y="0"/>
                    <a:pt x="141" y="0"/>
                  </a:cubicBezTo>
                  <a:lnTo>
                    <a:pt x="931" y="0"/>
                  </a:lnTo>
                  <a:cubicBezTo>
                    <a:pt x="852" y="0"/>
                    <a:pt x="790" y="62"/>
                    <a:pt x="790" y="141"/>
                  </a:cubicBezTo>
                  <a:lnTo>
                    <a:pt x="790" y="1016"/>
                  </a:lnTo>
                  <a:lnTo>
                    <a:pt x="169" y="1016"/>
                  </a:lnTo>
                </a:path>
              </a:pathLst>
            </a:cu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4" name="Line 18">
              <a:extLst>
                <a:ext uri="{FF2B5EF4-FFF2-40B4-BE49-F238E27FC236}">
                  <a16:creationId xmlns:a16="http://schemas.microsoft.com/office/drawing/2014/main" id="{9D54B0FF-BC2C-496F-8E50-6E537120C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9049" y="1460189"/>
              <a:ext cx="195929" cy="1920"/>
            </a:xfrm>
            <a:prstGeom prst="line">
              <a:avLst/>
            </a:pr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5" name="Line 19">
              <a:extLst>
                <a:ext uri="{FF2B5EF4-FFF2-40B4-BE49-F238E27FC236}">
                  <a16:creationId xmlns:a16="http://schemas.microsoft.com/office/drawing/2014/main" id="{BC853F65-5834-4252-B3EE-5E85A4881A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9049" y="1521657"/>
              <a:ext cx="195929" cy="1920"/>
            </a:xfrm>
            <a:prstGeom prst="line">
              <a:avLst/>
            </a:prstGeom>
            <a:noFill/>
            <a:ln w="3175" cap="flat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6" name="Line 20">
              <a:extLst>
                <a:ext uri="{FF2B5EF4-FFF2-40B4-BE49-F238E27FC236}">
                  <a16:creationId xmlns:a16="http://schemas.microsoft.com/office/drawing/2014/main" id="{739CAD9A-4E9B-4ECC-9E30-32BD5EDBFD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9049" y="1583125"/>
              <a:ext cx="122936" cy="1920"/>
            </a:xfrm>
            <a:prstGeom prst="line">
              <a:avLst/>
            </a:prstGeom>
            <a:noFill/>
            <a:ln w="3175" cap="flat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  <p:sp>
          <p:nvSpPr>
            <p:cNvPr id="327" name="Freeform 21">
              <a:extLst>
                <a:ext uri="{FF2B5EF4-FFF2-40B4-BE49-F238E27FC236}">
                  <a16:creationId xmlns:a16="http://schemas.microsoft.com/office/drawing/2014/main" id="{5E3EF93E-B69F-43E5-AF4E-63D78136B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7013" y="1582546"/>
              <a:ext cx="130390" cy="130390"/>
            </a:xfrm>
            <a:custGeom>
              <a:avLst/>
              <a:gdLst>
                <a:gd name="T0" fmla="*/ 113 w 227"/>
                <a:gd name="T1" fmla="*/ 0 h 227"/>
                <a:gd name="T2" fmla="*/ 141 w 227"/>
                <a:gd name="T3" fmla="*/ 28 h 227"/>
                <a:gd name="T4" fmla="*/ 198 w 227"/>
                <a:gd name="T5" fmla="*/ 28 h 227"/>
                <a:gd name="T6" fmla="*/ 198 w 227"/>
                <a:gd name="T7" fmla="*/ 85 h 227"/>
                <a:gd name="T8" fmla="*/ 226 w 227"/>
                <a:gd name="T9" fmla="*/ 113 h 227"/>
                <a:gd name="T10" fmla="*/ 198 w 227"/>
                <a:gd name="T11" fmla="*/ 141 h 227"/>
                <a:gd name="T12" fmla="*/ 198 w 227"/>
                <a:gd name="T13" fmla="*/ 198 h 227"/>
                <a:gd name="T14" fmla="*/ 141 w 227"/>
                <a:gd name="T15" fmla="*/ 198 h 227"/>
                <a:gd name="T16" fmla="*/ 113 w 227"/>
                <a:gd name="T17" fmla="*/ 226 h 227"/>
                <a:gd name="T18" fmla="*/ 85 w 227"/>
                <a:gd name="T19" fmla="*/ 198 h 227"/>
                <a:gd name="T20" fmla="*/ 28 w 227"/>
                <a:gd name="T21" fmla="*/ 198 h 227"/>
                <a:gd name="T22" fmla="*/ 28 w 227"/>
                <a:gd name="T23" fmla="*/ 141 h 227"/>
                <a:gd name="T24" fmla="*/ 0 w 227"/>
                <a:gd name="T25" fmla="*/ 113 h 227"/>
                <a:gd name="T26" fmla="*/ 28 w 227"/>
                <a:gd name="T27" fmla="*/ 85 h 227"/>
                <a:gd name="T28" fmla="*/ 28 w 227"/>
                <a:gd name="T29" fmla="*/ 28 h 227"/>
                <a:gd name="T30" fmla="*/ 85 w 227"/>
                <a:gd name="T31" fmla="*/ 28 h 227"/>
                <a:gd name="T32" fmla="*/ 113 w 227"/>
                <a:gd name="T33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7" h="227">
                  <a:moveTo>
                    <a:pt x="113" y="0"/>
                  </a:moveTo>
                  <a:lnTo>
                    <a:pt x="141" y="28"/>
                  </a:lnTo>
                  <a:lnTo>
                    <a:pt x="198" y="28"/>
                  </a:lnTo>
                  <a:lnTo>
                    <a:pt x="198" y="85"/>
                  </a:lnTo>
                  <a:lnTo>
                    <a:pt x="226" y="113"/>
                  </a:lnTo>
                  <a:lnTo>
                    <a:pt x="198" y="141"/>
                  </a:lnTo>
                  <a:lnTo>
                    <a:pt x="198" y="198"/>
                  </a:lnTo>
                  <a:lnTo>
                    <a:pt x="141" y="198"/>
                  </a:lnTo>
                  <a:lnTo>
                    <a:pt x="113" y="226"/>
                  </a:lnTo>
                  <a:lnTo>
                    <a:pt x="85" y="198"/>
                  </a:lnTo>
                  <a:lnTo>
                    <a:pt x="28" y="198"/>
                  </a:lnTo>
                  <a:lnTo>
                    <a:pt x="28" y="141"/>
                  </a:lnTo>
                  <a:lnTo>
                    <a:pt x="0" y="113"/>
                  </a:lnTo>
                  <a:lnTo>
                    <a:pt x="28" y="85"/>
                  </a:lnTo>
                  <a:lnTo>
                    <a:pt x="28" y="28"/>
                  </a:lnTo>
                  <a:lnTo>
                    <a:pt x="85" y="28"/>
                  </a:lnTo>
                  <a:lnTo>
                    <a:pt x="113" y="0"/>
                  </a:lnTo>
                </a:path>
              </a:pathLst>
            </a:custGeom>
            <a:solidFill>
              <a:srgbClr val="3BC4D1"/>
            </a:solidFill>
            <a:ln w="3175" cap="flat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 dirty="0">
                <a:latin typeface="Lato" panose="020F0502020204030203" pitchFamily="34" charset="77"/>
              </a:endParaRPr>
            </a:p>
          </p:txBody>
        </p:sp>
      </p:grpSp>
      <p:sp>
        <p:nvSpPr>
          <p:cNvPr id="328" name="ZoneTexte 327">
            <a:extLst>
              <a:ext uri="{FF2B5EF4-FFF2-40B4-BE49-F238E27FC236}">
                <a16:creationId xmlns:a16="http://schemas.microsoft.com/office/drawing/2014/main" id="{E576C237-82D3-4BB3-8432-B432D8C22395}"/>
              </a:ext>
            </a:extLst>
          </p:cNvPr>
          <p:cNvSpPr txBox="1"/>
          <p:nvPr/>
        </p:nvSpPr>
        <p:spPr>
          <a:xfrm>
            <a:off x="703070" y="4209728"/>
            <a:ext cx="15379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Status:</a:t>
            </a:r>
            <a:r>
              <a:rPr lang="en-US" sz="110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Drugs, Medical devices, Cosmetics</a:t>
            </a:r>
          </a:p>
        </p:txBody>
      </p:sp>
      <p:sp>
        <p:nvSpPr>
          <p:cNvPr id="329" name="ZoneTexte 328">
            <a:extLst>
              <a:ext uri="{FF2B5EF4-FFF2-40B4-BE49-F238E27FC236}">
                <a16:creationId xmlns:a16="http://schemas.microsoft.com/office/drawing/2014/main" id="{63CAFE86-12EC-475F-BC14-C58CFFD2B26E}"/>
              </a:ext>
            </a:extLst>
          </p:cNvPr>
          <p:cNvSpPr txBox="1"/>
          <p:nvPr/>
        </p:nvSpPr>
        <p:spPr>
          <a:xfrm>
            <a:off x="3846660" y="8843536"/>
            <a:ext cx="300137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spc="300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WWW.UNITHER-PHARMA.COM</a:t>
            </a:r>
            <a:endParaRPr lang="en-US" sz="1100" spc="300">
              <a:solidFill>
                <a:schemeClr val="bg1"/>
              </a:solidFill>
            </a:endParaRPr>
          </a:p>
        </p:txBody>
      </p:sp>
      <p:sp>
        <p:nvSpPr>
          <p:cNvPr id="331" name="ZoneTexte 330">
            <a:extLst>
              <a:ext uri="{FF2B5EF4-FFF2-40B4-BE49-F238E27FC236}">
                <a16:creationId xmlns:a16="http://schemas.microsoft.com/office/drawing/2014/main" id="{D04E7B6E-707F-4CDB-808E-25FC2F5B72EE}"/>
              </a:ext>
            </a:extLst>
          </p:cNvPr>
          <p:cNvSpPr txBox="1"/>
          <p:nvPr/>
        </p:nvSpPr>
        <p:spPr>
          <a:xfrm>
            <a:off x="210510" y="8811298"/>
            <a:ext cx="34594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b="1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CONTACT</a:t>
            </a:r>
            <a:r>
              <a:rPr lang="en-US" sz="1400" b="1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: </a:t>
            </a:r>
            <a:r>
              <a:rPr lang="en-US" sz="1400" dirty="0">
                <a:solidFill>
                  <a:schemeClr val="bg1"/>
                </a:solidFill>
                <a:latin typeface="Lato" panose="020F0502020204030203"/>
                <a:cs typeface="Calibri" panose="020F0502020204030204" pitchFamily="34" charset="0"/>
              </a:rPr>
              <a:t>contact@unither-pharma.com</a:t>
            </a:r>
            <a:endParaRPr lang="en-US" sz="1100" dirty="0">
              <a:solidFill>
                <a:schemeClr val="bg1"/>
              </a:solidFill>
              <a:latin typeface="Lato" panose="020F0502020204030203"/>
              <a:cs typeface="Calibri" panose="020F0502020204030204" pitchFamily="34" charset="0"/>
            </a:endParaRPr>
          </a:p>
        </p:txBody>
      </p:sp>
      <p:pic>
        <p:nvPicPr>
          <p:cNvPr id="156" name="Image 155" descr="UNI_KeyArt_BFS.png">
            <a:extLst>
              <a:ext uri="{FF2B5EF4-FFF2-40B4-BE49-F238E27FC236}">
                <a16:creationId xmlns:a16="http://schemas.microsoft.com/office/drawing/2014/main" id="{5B0B20C6-1D35-4077-827E-912FE08341A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85000"/>
          </a:blip>
          <a:srcRect l="52208" b="79438"/>
          <a:stretch/>
        </p:blipFill>
        <p:spPr>
          <a:xfrm rot="7784819">
            <a:off x="-380504" y="622858"/>
            <a:ext cx="1693556" cy="1328201"/>
          </a:xfrm>
          <a:prstGeom prst="rect">
            <a:avLst/>
          </a:prstGeom>
        </p:spPr>
      </p:pic>
      <p:sp>
        <p:nvSpPr>
          <p:cNvPr id="159" name="Rectangle 158">
            <a:extLst>
              <a:ext uri="{FF2B5EF4-FFF2-40B4-BE49-F238E27FC236}">
                <a16:creationId xmlns:a16="http://schemas.microsoft.com/office/drawing/2014/main" id="{F7DFA71E-234F-4C25-9694-094D131345E5}"/>
              </a:ext>
            </a:extLst>
          </p:cNvPr>
          <p:cNvSpPr/>
          <p:nvPr/>
        </p:nvSpPr>
        <p:spPr>
          <a:xfrm>
            <a:off x="2247659" y="5467099"/>
            <a:ext cx="16758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5 </a:t>
            </a:r>
            <a:r>
              <a:rPr lang="en-US" sz="110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manufacturing sites: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Amiens (France)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Coutances (France)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Nanjing (China)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Gannat (France)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Rochester (USA)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6558681F-B20E-4B7F-8A55-4DFD9BB236C4}"/>
              </a:ext>
            </a:extLst>
          </p:cNvPr>
          <p:cNvSpPr/>
          <p:nvPr/>
        </p:nvSpPr>
        <p:spPr>
          <a:xfrm>
            <a:off x="331400" y="5479730"/>
            <a:ext cx="16585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Capacity: currently </a:t>
            </a:r>
            <a:r>
              <a:rPr lang="en-US" sz="110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4 Billion </a:t>
            </a: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SDU / year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4E258A5-DCFC-4CFB-B574-E0D28A1D5770}"/>
              </a:ext>
            </a:extLst>
          </p:cNvPr>
          <p:cNvSpPr/>
          <p:nvPr/>
        </p:nvSpPr>
        <p:spPr>
          <a:xfrm>
            <a:off x="358498" y="6902297"/>
            <a:ext cx="199834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Development &amp; Analytics</a:t>
            </a:r>
          </a:p>
          <a:p>
            <a:pPr marL="171450" indent="-171450">
              <a:buBlip>
                <a:blip r:embed="rId5"/>
              </a:buBlip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BFS dedicated development team</a:t>
            </a:r>
          </a:p>
          <a:p>
            <a:pPr marL="171450" indent="-171450">
              <a:buBlip>
                <a:blip r:embed="rId5"/>
              </a:buBlip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Large expertise</a:t>
            </a:r>
          </a:p>
          <a:p>
            <a:pPr marL="171450" indent="-171450">
              <a:buBlip>
                <a:blip r:embed="rId5"/>
              </a:buBlip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Pilot workshop  </a:t>
            </a:r>
          </a:p>
          <a:p>
            <a:pPr marL="171450" indent="-171450">
              <a:buBlip>
                <a:blip r:embed="rId5"/>
              </a:buBlip>
            </a:pPr>
            <a:endParaRPr lang="fr-FR" sz="1100" dirty="0">
              <a:solidFill>
                <a:schemeClr val="tx2"/>
              </a:solidFill>
              <a:latin typeface="Lato" panose="020F0502020204030203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2"/>
              </a:solidFill>
              <a:latin typeface="Lato" panose="020F0502020204030203"/>
              <a:cs typeface="Calibri" panose="020F050202020403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EE16C9F-7745-4B22-9D87-88693FC20C34}"/>
              </a:ext>
            </a:extLst>
          </p:cNvPr>
          <p:cNvSpPr/>
          <p:nvPr/>
        </p:nvSpPr>
        <p:spPr>
          <a:xfrm>
            <a:off x="2272316" y="6634684"/>
            <a:ext cx="162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Authorizations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FDA (USA),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EMEA (Europe),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ANVISA (Brazil),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SKFDA (South Korea),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 and most of other authorities worldwide</a:t>
            </a:r>
          </a:p>
        </p:txBody>
      </p:sp>
      <p:grpSp>
        <p:nvGrpSpPr>
          <p:cNvPr id="190" name="Groupe 189">
            <a:extLst>
              <a:ext uri="{FF2B5EF4-FFF2-40B4-BE49-F238E27FC236}">
                <a16:creationId xmlns:a16="http://schemas.microsoft.com/office/drawing/2014/main" id="{9902ABB2-DA94-4603-A64D-3274FEC26055}"/>
              </a:ext>
            </a:extLst>
          </p:cNvPr>
          <p:cNvGrpSpPr/>
          <p:nvPr/>
        </p:nvGrpSpPr>
        <p:grpSpPr>
          <a:xfrm>
            <a:off x="2070626" y="4247400"/>
            <a:ext cx="432279" cy="432279"/>
            <a:chOff x="1769433" y="1892307"/>
            <a:chExt cx="1028905" cy="1028905"/>
          </a:xfrm>
        </p:grpSpPr>
        <p:sp>
          <p:nvSpPr>
            <p:cNvPr id="191" name="Ellipse 190">
              <a:extLst>
                <a:ext uri="{FF2B5EF4-FFF2-40B4-BE49-F238E27FC236}">
                  <a16:creationId xmlns:a16="http://schemas.microsoft.com/office/drawing/2014/main" id="{457F0039-286B-4EB9-9052-36C95D045C15}"/>
                </a:ext>
              </a:extLst>
            </p:cNvPr>
            <p:cNvSpPr/>
            <p:nvPr/>
          </p:nvSpPr>
          <p:spPr>
            <a:xfrm>
              <a:off x="1769433" y="1892307"/>
              <a:ext cx="1028905" cy="10289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01600" dist="38100" dir="2700000" algn="t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Lato" panose="020F0502020204030203" pitchFamily="34" charset="77"/>
              </a:endParaRPr>
            </a:p>
          </p:txBody>
        </p:sp>
        <p:grpSp>
          <p:nvGrpSpPr>
            <p:cNvPr id="192" name="Groupe 191">
              <a:extLst>
                <a:ext uri="{FF2B5EF4-FFF2-40B4-BE49-F238E27FC236}">
                  <a16:creationId xmlns:a16="http://schemas.microsoft.com/office/drawing/2014/main" id="{674C24BD-68F5-4F2D-86C9-4112B5C844F1}"/>
                </a:ext>
              </a:extLst>
            </p:cNvPr>
            <p:cNvGrpSpPr/>
            <p:nvPr/>
          </p:nvGrpSpPr>
          <p:grpSpPr>
            <a:xfrm>
              <a:off x="1921231" y="1976298"/>
              <a:ext cx="700327" cy="859893"/>
              <a:chOff x="1028700" y="2855913"/>
              <a:chExt cx="376238" cy="461962"/>
            </a:xfrm>
          </p:grpSpPr>
          <p:sp>
            <p:nvSpPr>
              <p:cNvPr id="193" name="Freeform 1">
                <a:extLst>
                  <a:ext uri="{FF2B5EF4-FFF2-40B4-BE49-F238E27FC236}">
                    <a16:creationId xmlns:a16="http://schemas.microsoft.com/office/drawing/2014/main" id="{B6CE5568-1DC8-4C20-99E4-9197B0583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8700" y="2855913"/>
                <a:ext cx="376238" cy="374650"/>
              </a:xfrm>
              <a:custGeom>
                <a:avLst/>
                <a:gdLst>
                  <a:gd name="T0" fmla="*/ 934 w 1045"/>
                  <a:gd name="T1" fmla="*/ 519 h 1039"/>
                  <a:gd name="T2" fmla="*/ 855 w 1045"/>
                  <a:gd name="T3" fmla="*/ 276 h 1039"/>
                  <a:gd name="T4" fmla="*/ 649 w 1045"/>
                  <a:gd name="T5" fmla="*/ 127 h 1039"/>
                  <a:gd name="T6" fmla="*/ 649 w 1045"/>
                  <a:gd name="T7" fmla="*/ 127 h 1039"/>
                  <a:gd name="T8" fmla="*/ 395 w 1045"/>
                  <a:gd name="T9" fmla="*/ 127 h 1039"/>
                  <a:gd name="T10" fmla="*/ 395 w 1045"/>
                  <a:gd name="T11" fmla="*/ 127 h 1039"/>
                  <a:gd name="T12" fmla="*/ 189 w 1045"/>
                  <a:gd name="T13" fmla="*/ 276 h 1039"/>
                  <a:gd name="T14" fmla="*/ 110 w 1045"/>
                  <a:gd name="T15" fmla="*/ 519 h 1039"/>
                  <a:gd name="T16" fmla="*/ 189 w 1045"/>
                  <a:gd name="T17" fmla="*/ 762 h 1039"/>
                  <a:gd name="T18" fmla="*/ 395 w 1045"/>
                  <a:gd name="T19" fmla="*/ 911 h 1039"/>
                  <a:gd name="T20" fmla="*/ 395 w 1045"/>
                  <a:gd name="T21" fmla="*/ 911 h 1039"/>
                  <a:gd name="T22" fmla="*/ 649 w 1045"/>
                  <a:gd name="T23" fmla="*/ 911 h 1039"/>
                  <a:gd name="T24" fmla="*/ 649 w 1045"/>
                  <a:gd name="T25" fmla="*/ 911 h 1039"/>
                  <a:gd name="T26" fmla="*/ 855 w 1045"/>
                  <a:gd name="T27" fmla="*/ 762 h 1039"/>
                  <a:gd name="T28" fmla="*/ 934 w 1045"/>
                  <a:gd name="T29" fmla="*/ 519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45" h="1039">
                    <a:moveTo>
                      <a:pt x="934" y="519"/>
                    </a:moveTo>
                    <a:cubicBezTo>
                      <a:pt x="1044" y="443"/>
                      <a:pt x="987" y="273"/>
                      <a:pt x="855" y="276"/>
                    </a:cubicBezTo>
                    <a:cubicBezTo>
                      <a:pt x="900" y="152"/>
                      <a:pt x="753" y="45"/>
                      <a:pt x="649" y="127"/>
                    </a:cubicBezTo>
                    <a:lnTo>
                      <a:pt x="649" y="127"/>
                    </a:lnTo>
                    <a:cubicBezTo>
                      <a:pt x="612" y="0"/>
                      <a:pt x="431" y="0"/>
                      <a:pt x="395" y="127"/>
                    </a:cubicBezTo>
                    <a:lnTo>
                      <a:pt x="395" y="127"/>
                    </a:lnTo>
                    <a:cubicBezTo>
                      <a:pt x="290" y="45"/>
                      <a:pt x="144" y="152"/>
                      <a:pt x="189" y="276"/>
                    </a:cubicBezTo>
                    <a:cubicBezTo>
                      <a:pt x="56" y="273"/>
                      <a:pt x="0" y="443"/>
                      <a:pt x="110" y="519"/>
                    </a:cubicBezTo>
                    <a:cubicBezTo>
                      <a:pt x="0" y="595"/>
                      <a:pt x="56" y="764"/>
                      <a:pt x="189" y="762"/>
                    </a:cubicBezTo>
                    <a:cubicBezTo>
                      <a:pt x="144" y="886"/>
                      <a:pt x="290" y="993"/>
                      <a:pt x="395" y="911"/>
                    </a:cubicBezTo>
                    <a:lnTo>
                      <a:pt x="395" y="911"/>
                    </a:lnTo>
                    <a:cubicBezTo>
                      <a:pt x="431" y="1038"/>
                      <a:pt x="612" y="1038"/>
                      <a:pt x="649" y="911"/>
                    </a:cubicBezTo>
                    <a:lnTo>
                      <a:pt x="649" y="911"/>
                    </a:lnTo>
                    <a:cubicBezTo>
                      <a:pt x="753" y="993"/>
                      <a:pt x="900" y="886"/>
                      <a:pt x="855" y="762"/>
                    </a:cubicBezTo>
                    <a:cubicBezTo>
                      <a:pt x="987" y="764"/>
                      <a:pt x="1044" y="595"/>
                      <a:pt x="934" y="519"/>
                    </a:cubicBezTo>
                  </a:path>
                </a:pathLst>
              </a:custGeom>
              <a:solidFill>
                <a:schemeClr val="accent1"/>
              </a:solidFill>
              <a:ln w="3175" cap="flat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194" name="Freeform 2">
                <a:extLst>
                  <a:ext uri="{FF2B5EF4-FFF2-40B4-BE49-F238E27FC236}">
                    <a16:creationId xmlns:a16="http://schemas.microsoft.com/office/drawing/2014/main" id="{5487EC41-0367-4B03-8C6D-7274004929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4588" y="3216275"/>
                <a:ext cx="142875" cy="101600"/>
              </a:xfrm>
              <a:custGeom>
                <a:avLst/>
                <a:gdLst>
                  <a:gd name="T0" fmla="*/ 395 w 396"/>
                  <a:gd name="T1" fmla="*/ 0 h 283"/>
                  <a:gd name="T2" fmla="*/ 395 w 396"/>
                  <a:gd name="T3" fmla="*/ 282 h 283"/>
                  <a:gd name="T4" fmla="*/ 198 w 396"/>
                  <a:gd name="T5" fmla="*/ 169 h 283"/>
                  <a:gd name="T6" fmla="*/ 0 w 396"/>
                  <a:gd name="T7" fmla="*/ 282 h 283"/>
                  <a:gd name="T8" fmla="*/ 0 w 396"/>
                  <a:gd name="T9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6" h="283">
                    <a:moveTo>
                      <a:pt x="395" y="0"/>
                    </a:moveTo>
                    <a:lnTo>
                      <a:pt x="395" y="282"/>
                    </a:lnTo>
                    <a:lnTo>
                      <a:pt x="198" y="169"/>
                    </a:lnTo>
                    <a:lnTo>
                      <a:pt x="0" y="282"/>
                    </a:lnTo>
                    <a:lnTo>
                      <a:pt x="0" y="0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195" name="Freeform 3">
                <a:extLst>
                  <a:ext uri="{FF2B5EF4-FFF2-40B4-BE49-F238E27FC236}">
                    <a16:creationId xmlns:a16="http://schemas.microsoft.com/office/drawing/2014/main" id="{1C94D96F-A2F0-48E2-BAED-C881993BE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264" y="2931478"/>
                <a:ext cx="223520" cy="223520"/>
              </a:xfrm>
              <a:custGeom>
                <a:avLst/>
                <a:gdLst>
                  <a:gd name="T0" fmla="*/ 565 w 566"/>
                  <a:gd name="T1" fmla="*/ 282 h 565"/>
                  <a:gd name="T2" fmla="*/ 527 w 566"/>
                  <a:gd name="T3" fmla="*/ 423 h 565"/>
                  <a:gd name="T4" fmla="*/ 424 w 566"/>
                  <a:gd name="T5" fmla="*/ 526 h 565"/>
                  <a:gd name="T6" fmla="*/ 283 w 566"/>
                  <a:gd name="T7" fmla="*/ 564 h 565"/>
                  <a:gd name="T8" fmla="*/ 142 w 566"/>
                  <a:gd name="T9" fmla="*/ 526 h 565"/>
                  <a:gd name="T10" fmla="*/ 38 w 566"/>
                  <a:gd name="T11" fmla="*/ 423 h 565"/>
                  <a:gd name="T12" fmla="*/ 0 w 566"/>
                  <a:gd name="T13" fmla="*/ 282 h 565"/>
                  <a:gd name="T14" fmla="*/ 38 w 566"/>
                  <a:gd name="T15" fmla="*/ 141 h 565"/>
                  <a:gd name="T16" fmla="*/ 142 w 566"/>
                  <a:gd name="T17" fmla="*/ 38 h 565"/>
                  <a:gd name="T18" fmla="*/ 283 w 566"/>
                  <a:gd name="T19" fmla="*/ 0 h 565"/>
                  <a:gd name="T20" fmla="*/ 424 w 566"/>
                  <a:gd name="T21" fmla="*/ 38 h 565"/>
                  <a:gd name="T22" fmla="*/ 527 w 566"/>
                  <a:gd name="T23" fmla="*/ 141 h 565"/>
                  <a:gd name="T24" fmla="*/ 565 w 566"/>
                  <a:gd name="T25" fmla="*/ 282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6" h="565">
                    <a:moveTo>
                      <a:pt x="565" y="282"/>
                    </a:moveTo>
                    <a:cubicBezTo>
                      <a:pt x="565" y="334"/>
                      <a:pt x="553" y="378"/>
                      <a:pt x="527" y="423"/>
                    </a:cubicBezTo>
                    <a:cubicBezTo>
                      <a:pt x="501" y="468"/>
                      <a:pt x="469" y="500"/>
                      <a:pt x="424" y="526"/>
                    </a:cubicBezTo>
                    <a:cubicBezTo>
                      <a:pt x="379" y="552"/>
                      <a:pt x="335" y="564"/>
                      <a:pt x="283" y="564"/>
                    </a:cubicBezTo>
                    <a:cubicBezTo>
                      <a:pt x="231" y="564"/>
                      <a:pt x="187" y="552"/>
                      <a:pt x="142" y="526"/>
                    </a:cubicBezTo>
                    <a:cubicBezTo>
                      <a:pt x="97" y="500"/>
                      <a:pt x="64" y="468"/>
                      <a:pt x="38" y="423"/>
                    </a:cubicBezTo>
                    <a:cubicBezTo>
                      <a:pt x="12" y="378"/>
                      <a:pt x="0" y="334"/>
                      <a:pt x="0" y="282"/>
                    </a:cubicBezTo>
                    <a:cubicBezTo>
                      <a:pt x="0" y="230"/>
                      <a:pt x="12" y="186"/>
                      <a:pt x="38" y="141"/>
                    </a:cubicBezTo>
                    <a:cubicBezTo>
                      <a:pt x="64" y="96"/>
                      <a:pt x="97" y="63"/>
                      <a:pt x="142" y="38"/>
                    </a:cubicBezTo>
                    <a:cubicBezTo>
                      <a:pt x="187" y="12"/>
                      <a:pt x="231" y="0"/>
                      <a:pt x="283" y="0"/>
                    </a:cubicBezTo>
                    <a:cubicBezTo>
                      <a:pt x="335" y="0"/>
                      <a:pt x="379" y="12"/>
                      <a:pt x="424" y="38"/>
                    </a:cubicBezTo>
                    <a:cubicBezTo>
                      <a:pt x="469" y="63"/>
                      <a:pt x="501" y="96"/>
                      <a:pt x="527" y="141"/>
                    </a:cubicBezTo>
                    <a:cubicBezTo>
                      <a:pt x="553" y="186"/>
                      <a:pt x="565" y="230"/>
                      <a:pt x="565" y="282"/>
                    </a:cubicBezTo>
                  </a:path>
                </a:pathLst>
              </a:custGeom>
              <a:solidFill>
                <a:srgbClr val="FFFFFF"/>
              </a:solidFill>
              <a:ln w="3175" cap="flat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</p:grpSp>
      </p:grpSp>
      <p:sp>
        <p:nvSpPr>
          <p:cNvPr id="216" name="ZoneTexte 215">
            <a:extLst>
              <a:ext uri="{FF2B5EF4-FFF2-40B4-BE49-F238E27FC236}">
                <a16:creationId xmlns:a16="http://schemas.microsoft.com/office/drawing/2014/main" id="{FE082040-BAB1-4326-97C2-C279E2182047}"/>
              </a:ext>
            </a:extLst>
          </p:cNvPr>
          <p:cNvSpPr txBox="1"/>
          <p:nvPr/>
        </p:nvSpPr>
        <p:spPr>
          <a:xfrm>
            <a:off x="2480222" y="2669517"/>
            <a:ext cx="14174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00" b="1">
                <a:solidFill>
                  <a:schemeClr val="tx2"/>
                </a:solidFill>
                <a:latin typeface="Lato Light" panose="020F0302020204030203" pitchFamily="34" charset="77"/>
              </a:rPr>
              <a:t>Different designs </a:t>
            </a:r>
            <a:r>
              <a:rPr lang="fr-FR" sz="1100">
                <a:solidFill>
                  <a:schemeClr val="tx2"/>
                </a:solidFill>
                <a:latin typeface="Lato Light" panose="020F0302020204030203" pitchFamily="34" charset="77"/>
              </a:rPr>
              <a:t>Shapes, sizes, resins and colors</a:t>
            </a:r>
            <a:endParaRPr lang="fr-FR" sz="1100" dirty="0">
              <a:solidFill>
                <a:schemeClr val="tx2"/>
              </a:solidFill>
              <a:latin typeface="Lato Light" panose="020F0302020204030203" pitchFamily="34" charset="77"/>
            </a:endParaRPr>
          </a:p>
        </p:txBody>
      </p:sp>
      <p:grpSp>
        <p:nvGrpSpPr>
          <p:cNvPr id="217" name="Groupe 216">
            <a:extLst>
              <a:ext uri="{FF2B5EF4-FFF2-40B4-BE49-F238E27FC236}">
                <a16:creationId xmlns:a16="http://schemas.microsoft.com/office/drawing/2014/main" id="{B0D9387C-F0EC-4126-9D75-93642B20AD97}"/>
              </a:ext>
            </a:extLst>
          </p:cNvPr>
          <p:cNvGrpSpPr/>
          <p:nvPr/>
        </p:nvGrpSpPr>
        <p:grpSpPr>
          <a:xfrm>
            <a:off x="2068313" y="2726819"/>
            <a:ext cx="442777" cy="442777"/>
            <a:chOff x="2533146" y="-1724128"/>
            <a:chExt cx="689604" cy="689604"/>
          </a:xfrm>
        </p:grpSpPr>
        <p:sp>
          <p:nvSpPr>
            <p:cNvPr id="218" name="Ellipse 217">
              <a:extLst>
                <a:ext uri="{FF2B5EF4-FFF2-40B4-BE49-F238E27FC236}">
                  <a16:creationId xmlns:a16="http://schemas.microsoft.com/office/drawing/2014/main" id="{23C05E93-585C-4142-8D84-4761B0F6F9FD}"/>
                </a:ext>
              </a:extLst>
            </p:cNvPr>
            <p:cNvSpPr/>
            <p:nvPr/>
          </p:nvSpPr>
          <p:spPr>
            <a:xfrm>
              <a:off x="2533146" y="-1724128"/>
              <a:ext cx="689604" cy="6896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01600" dist="38100" dir="2700000" algn="tl" rotWithShape="0">
                <a:prstClr val="black">
                  <a:alpha val="1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77"/>
                <a:ea typeface="+mn-ea"/>
                <a:cs typeface="+mn-cs"/>
              </a:endParaRPr>
            </a:p>
          </p:txBody>
        </p:sp>
        <p:grpSp>
          <p:nvGrpSpPr>
            <p:cNvPr id="219" name="Groupe 218">
              <a:extLst>
                <a:ext uri="{FF2B5EF4-FFF2-40B4-BE49-F238E27FC236}">
                  <a16:creationId xmlns:a16="http://schemas.microsoft.com/office/drawing/2014/main" id="{1B354A5E-814F-409F-8946-C39E68C3832C}"/>
                </a:ext>
              </a:extLst>
            </p:cNvPr>
            <p:cNvGrpSpPr/>
            <p:nvPr/>
          </p:nvGrpSpPr>
          <p:grpSpPr>
            <a:xfrm>
              <a:off x="2663889" y="-1621021"/>
              <a:ext cx="434045" cy="435526"/>
              <a:chOff x="1002680" y="1718156"/>
              <a:chExt cx="556816" cy="558716"/>
            </a:xfrm>
          </p:grpSpPr>
          <p:sp>
            <p:nvSpPr>
              <p:cNvPr id="220" name="Freeform 60">
                <a:extLst>
                  <a:ext uri="{FF2B5EF4-FFF2-40B4-BE49-F238E27FC236}">
                    <a16:creationId xmlns:a16="http://schemas.microsoft.com/office/drawing/2014/main" id="{EE42BED1-024B-4318-B968-D1C36FDD3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2130" y="1718156"/>
                <a:ext cx="148231" cy="171036"/>
              </a:xfrm>
              <a:custGeom>
                <a:avLst/>
                <a:gdLst>
                  <a:gd name="T0" fmla="*/ 0 w 345"/>
                  <a:gd name="T1" fmla="*/ 31 h 396"/>
                  <a:gd name="T2" fmla="*/ 84 w 345"/>
                  <a:gd name="T3" fmla="*/ 0 h 396"/>
                  <a:gd name="T4" fmla="*/ 344 w 345"/>
                  <a:gd name="T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5" h="396">
                    <a:moveTo>
                      <a:pt x="0" y="31"/>
                    </a:moveTo>
                    <a:cubicBezTo>
                      <a:pt x="25" y="11"/>
                      <a:pt x="56" y="0"/>
                      <a:pt x="84" y="0"/>
                    </a:cubicBezTo>
                    <a:cubicBezTo>
                      <a:pt x="200" y="0"/>
                      <a:pt x="302" y="163"/>
                      <a:pt x="344" y="395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78" name="Freeform 61">
                <a:extLst>
                  <a:ext uri="{FF2B5EF4-FFF2-40B4-BE49-F238E27FC236}">
                    <a16:creationId xmlns:a16="http://schemas.microsoft.com/office/drawing/2014/main" id="{0C076CD1-11CB-4816-AB56-2C75C86840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8512" y="1778969"/>
                <a:ext cx="43710" cy="157733"/>
              </a:xfrm>
              <a:custGeom>
                <a:avLst/>
                <a:gdLst>
                  <a:gd name="T0" fmla="*/ 0 w 100"/>
                  <a:gd name="T1" fmla="*/ 367 h 368"/>
                  <a:gd name="T2" fmla="*/ 99 w 100"/>
                  <a:gd name="T3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0" h="368">
                    <a:moveTo>
                      <a:pt x="0" y="367"/>
                    </a:moveTo>
                    <a:cubicBezTo>
                      <a:pt x="14" y="220"/>
                      <a:pt x="51" y="90"/>
                      <a:pt x="99" y="0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79" name="Freeform 62">
                <a:extLst>
                  <a:ext uri="{FF2B5EF4-FFF2-40B4-BE49-F238E27FC236}">
                    <a16:creationId xmlns:a16="http://schemas.microsoft.com/office/drawing/2014/main" id="{D3C887FE-EA58-41A8-9C11-D419A3659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613" y="1936702"/>
                <a:ext cx="243250" cy="340170"/>
              </a:xfrm>
              <a:custGeom>
                <a:avLst/>
                <a:gdLst>
                  <a:gd name="T0" fmla="*/ 559 w 566"/>
                  <a:gd name="T1" fmla="*/ 0 h 791"/>
                  <a:gd name="T2" fmla="*/ 565 w 566"/>
                  <a:gd name="T3" fmla="*/ 141 h 791"/>
                  <a:gd name="T4" fmla="*/ 282 w 566"/>
                  <a:gd name="T5" fmla="*/ 790 h 791"/>
                  <a:gd name="T6" fmla="*/ 0 w 566"/>
                  <a:gd name="T7" fmla="*/ 141 h 791"/>
                  <a:gd name="T8" fmla="*/ 0 w 566"/>
                  <a:gd name="T9" fmla="*/ 84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6" h="791">
                    <a:moveTo>
                      <a:pt x="559" y="0"/>
                    </a:moveTo>
                    <a:cubicBezTo>
                      <a:pt x="565" y="45"/>
                      <a:pt x="565" y="93"/>
                      <a:pt x="565" y="141"/>
                    </a:cubicBezTo>
                    <a:cubicBezTo>
                      <a:pt x="565" y="499"/>
                      <a:pt x="438" y="790"/>
                      <a:pt x="282" y="790"/>
                    </a:cubicBezTo>
                    <a:cubicBezTo>
                      <a:pt x="127" y="790"/>
                      <a:pt x="0" y="499"/>
                      <a:pt x="0" y="141"/>
                    </a:cubicBezTo>
                    <a:cubicBezTo>
                      <a:pt x="0" y="121"/>
                      <a:pt x="0" y="104"/>
                      <a:pt x="0" y="84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0" name="Freeform 63">
                <a:extLst>
                  <a:ext uri="{FF2B5EF4-FFF2-40B4-BE49-F238E27FC236}">
                    <a16:creationId xmlns:a16="http://schemas.microsoft.com/office/drawing/2014/main" id="{0C1C9041-69AA-46FE-82A1-A54E8D871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382" y="1799874"/>
                <a:ext cx="440891" cy="264154"/>
              </a:xfrm>
              <a:custGeom>
                <a:avLst/>
                <a:gdLst>
                  <a:gd name="T0" fmla="*/ 344 w 1022"/>
                  <a:gd name="T1" fmla="*/ 612 h 613"/>
                  <a:gd name="T2" fmla="*/ 65 w 1022"/>
                  <a:gd name="T3" fmla="*/ 135 h 613"/>
                  <a:gd name="T4" fmla="*/ 767 w 1022"/>
                  <a:gd name="T5" fmla="*/ 214 h 613"/>
                  <a:gd name="T6" fmla="*/ 1021 w 1022"/>
                  <a:gd name="T7" fmla="*/ 403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2" h="613">
                    <a:moveTo>
                      <a:pt x="344" y="612"/>
                    </a:moveTo>
                    <a:cubicBezTo>
                      <a:pt x="121" y="446"/>
                      <a:pt x="0" y="248"/>
                      <a:pt x="65" y="135"/>
                    </a:cubicBezTo>
                    <a:cubicBezTo>
                      <a:pt x="144" y="0"/>
                      <a:pt x="457" y="36"/>
                      <a:pt x="767" y="214"/>
                    </a:cubicBezTo>
                    <a:cubicBezTo>
                      <a:pt x="866" y="271"/>
                      <a:pt x="954" y="335"/>
                      <a:pt x="1021" y="403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1" name="Freeform 64">
                <a:extLst>
                  <a:ext uri="{FF2B5EF4-FFF2-40B4-BE49-F238E27FC236}">
                    <a16:creationId xmlns:a16="http://schemas.microsoft.com/office/drawing/2014/main" id="{F9A2F79B-C064-4BAD-A56F-6C7A70D86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2719" y="2088734"/>
                <a:ext cx="334469" cy="108322"/>
              </a:xfrm>
              <a:custGeom>
                <a:avLst/>
                <a:gdLst>
                  <a:gd name="T0" fmla="*/ 776 w 777"/>
                  <a:gd name="T1" fmla="*/ 43 h 250"/>
                  <a:gd name="T2" fmla="*/ 759 w 777"/>
                  <a:gd name="T3" fmla="*/ 113 h 250"/>
                  <a:gd name="T4" fmla="*/ 56 w 777"/>
                  <a:gd name="T5" fmla="*/ 34 h 250"/>
                  <a:gd name="T6" fmla="*/ 0 w 777"/>
                  <a:gd name="T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77" h="250">
                    <a:moveTo>
                      <a:pt x="776" y="43"/>
                    </a:moveTo>
                    <a:cubicBezTo>
                      <a:pt x="776" y="68"/>
                      <a:pt x="770" y="93"/>
                      <a:pt x="759" y="113"/>
                    </a:cubicBezTo>
                    <a:cubicBezTo>
                      <a:pt x="680" y="249"/>
                      <a:pt x="367" y="212"/>
                      <a:pt x="56" y="34"/>
                    </a:cubicBezTo>
                    <a:cubicBezTo>
                      <a:pt x="36" y="23"/>
                      <a:pt x="17" y="12"/>
                      <a:pt x="0" y="0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2" name="Freeform 65">
                <a:extLst>
                  <a:ext uri="{FF2B5EF4-FFF2-40B4-BE49-F238E27FC236}">
                    <a16:creationId xmlns:a16="http://schemas.microsoft.com/office/drawing/2014/main" id="{808540EF-BA8D-4006-A145-DEC79216D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2078" y="1997515"/>
                <a:ext cx="28505" cy="36107"/>
              </a:xfrm>
              <a:custGeom>
                <a:avLst/>
                <a:gdLst>
                  <a:gd name="T0" fmla="*/ 0 w 66"/>
                  <a:gd name="T1" fmla="*/ 0 h 85"/>
                  <a:gd name="T2" fmla="*/ 65 w 66"/>
                  <a:gd name="T3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6" h="85">
                    <a:moveTo>
                      <a:pt x="0" y="0"/>
                    </a:moveTo>
                    <a:cubicBezTo>
                      <a:pt x="25" y="28"/>
                      <a:pt x="48" y="56"/>
                      <a:pt x="65" y="84"/>
                    </a:cubicBezTo>
                  </a:path>
                </a:pathLst>
              </a:custGeom>
              <a:solidFill>
                <a:schemeClr val="accent6"/>
              </a:solidFill>
              <a:ln w="3175" cap="flat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3" name="Freeform 66">
                <a:extLst>
                  <a:ext uri="{FF2B5EF4-FFF2-40B4-BE49-F238E27FC236}">
                    <a16:creationId xmlns:a16="http://schemas.microsoft.com/office/drawing/2014/main" id="{6F0D02CB-E557-4170-9F0A-812719669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1907" y="2134343"/>
                <a:ext cx="146331" cy="39908"/>
              </a:xfrm>
              <a:custGeom>
                <a:avLst/>
                <a:gdLst>
                  <a:gd name="T0" fmla="*/ 0 w 339"/>
                  <a:gd name="T1" fmla="*/ 90 h 91"/>
                  <a:gd name="T2" fmla="*/ 338 w 339"/>
                  <a:gd name="T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9" h="91">
                    <a:moveTo>
                      <a:pt x="0" y="90"/>
                    </a:moveTo>
                    <a:cubicBezTo>
                      <a:pt x="96" y="84"/>
                      <a:pt x="214" y="56"/>
                      <a:pt x="338" y="0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4" name="Freeform 67">
                <a:extLst>
                  <a:ext uri="{FF2B5EF4-FFF2-40B4-BE49-F238E27FC236}">
                    <a16:creationId xmlns:a16="http://schemas.microsoft.com/office/drawing/2014/main" id="{52757DFE-326F-4B47-9187-175ED9D000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2680" y="1885391"/>
                <a:ext cx="228047" cy="275558"/>
              </a:xfrm>
              <a:custGeom>
                <a:avLst/>
                <a:gdLst>
                  <a:gd name="T0" fmla="*/ 527 w 528"/>
                  <a:gd name="T1" fmla="*/ 0 h 639"/>
                  <a:gd name="T2" fmla="*/ 499 w 528"/>
                  <a:gd name="T3" fmla="*/ 17 h 639"/>
                  <a:gd name="T4" fmla="*/ 79 w 528"/>
                  <a:gd name="T5" fmla="*/ 587 h 639"/>
                  <a:gd name="T6" fmla="*/ 132 w 528"/>
                  <a:gd name="T7" fmla="*/ 638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8" h="639">
                    <a:moveTo>
                      <a:pt x="527" y="0"/>
                    </a:moveTo>
                    <a:cubicBezTo>
                      <a:pt x="519" y="6"/>
                      <a:pt x="508" y="11"/>
                      <a:pt x="499" y="17"/>
                    </a:cubicBezTo>
                    <a:cubicBezTo>
                      <a:pt x="189" y="198"/>
                      <a:pt x="0" y="452"/>
                      <a:pt x="79" y="587"/>
                    </a:cubicBezTo>
                    <a:cubicBezTo>
                      <a:pt x="90" y="610"/>
                      <a:pt x="110" y="627"/>
                      <a:pt x="132" y="638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5" name="Freeform 68">
                <a:extLst>
                  <a:ext uri="{FF2B5EF4-FFF2-40B4-BE49-F238E27FC236}">
                    <a16:creationId xmlns:a16="http://schemas.microsoft.com/office/drawing/2014/main" id="{6CC002E1-AECB-4A46-8646-210E52C93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8238" y="1807475"/>
                <a:ext cx="277458" cy="302162"/>
              </a:xfrm>
              <a:custGeom>
                <a:avLst/>
                <a:gdLst>
                  <a:gd name="T0" fmla="*/ 113 w 642"/>
                  <a:gd name="T1" fmla="*/ 702 h 703"/>
                  <a:gd name="T2" fmla="*/ 141 w 642"/>
                  <a:gd name="T3" fmla="*/ 685 h 703"/>
                  <a:gd name="T4" fmla="*/ 562 w 642"/>
                  <a:gd name="T5" fmla="*/ 115 h 703"/>
                  <a:gd name="T6" fmla="*/ 0 w 642"/>
                  <a:gd name="T7" fmla="*/ 124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2" h="703">
                    <a:moveTo>
                      <a:pt x="113" y="702"/>
                    </a:moveTo>
                    <a:cubicBezTo>
                      <a:pt x="122" y="697"/>
                      <a:pt x="133" y="691"/>
                      <a:pt x="141" y="685"/>
                    </a:cubicBezTo>
                    <a:cubicBezTo>
                      <a:pt x="452" y="505"/>
                      <a:pt x="641" y="251"/>
                      <a:pt x="562" y="115"/>
                    </a:cubicBezTo>
                    <a:cubicBezTo>
                      <a:pt x="497" y="0"/>
                      <a:pt x="260" y="8"/>
                      <a:pt x="0" y="124"/>
                    </a:cubicBezTo>
                  </a:path>
                </a:pathLst>
              </a:custGeom>
              <a:noFill/>
              <a:ln w="3175" cap="flat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6" name="Freeform 69">
                <a:extLst>
                  <a:ext uri="{FF2B5EF4-FFF2-40B4-BE49-F238E27FC236}">
                    <a16:creationId xmlns:a16="http://schemas.microsoft.com/office/drawing/2014/main" id="{31765D72-B363-451D-8450-6318CCE930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1317" y="1718156"/>
                <a:ext cx="74116" cy="74116"/>
              </a:xfrm>
              <a:custGeom>
                <a:avLst/>
                <a:gdLst>
                  <a:gd name="T0" fmla="*/ 169 w 170"/>
                  <a:gd name="T1" fmla="*/ 84 h 170"/>
                  <a:gd name="T2" fmla="*/ 158 w 170"/>
                  <a:gd name="T3" fmla="*/ 127 h 170"/>
                  <a:gd name="T4" fmla="*/ 127 w 170"/>
                  <a:gd name="T5" fmla="*/ 158 h 170"/>
                  <a:gd name="T6" fmla="*/ 84 w 170"/>
                  <a:gd name="T7" fmla="*/ 169 h 170"/>
                  <a:gd name="T8" fmla="*/ 42 w 170"/>
                  <a:gd name="T9" fmla="*/ 158 h 170"/>
                  <a:gd name="T10" fmla="*/ 11 w 170"/>
                  <a:gd name="T11" fmla="*/ 127 h 170"/>
                  <a:gd name="T12" fmla="*/ 0 w 170"/>
                  <a:gd name="T13" fmla="*/ 84 h 170"/>
                  <a:gd name="T14" fmla="*/ 11 w 170"/>
                  <a:gd name="T15" fmla="*/ 42 h 170"/>
                  <a:gd name="T16" fmla="*/ 42 w 170"/>
                  <a:gd name="T17" fmla="*/ 11 h 170"/>
                  <a:gd name="T18" fmla="*/ 84 w 170"/>
                  <a:gd name="T19" fmla="*/ 0 h 170"/>
                  <a:gd name="T20" fmla="*/ 127 w 170"/>
                  <a:gd name="T21" fmla="*/ 11 h 170"/>
                  <a:gd name="T22" fmla="*/ 158 w 170"/>
                  <a:gd name="T23" fmla="*/ 42 h 170"/>
                  <a:gd name="T24" fmla="*/ 169 w 170"/>
                  <a:gd name="T25" fmla="*/ 84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0" h="170">
                    <a:moveTo>
                      <a:pt x="169" y="84"/>
                    </a:moveTo>
                    <a:cubicBezTo>
                      <a:pt x="169" y="100"/>
                      <a:pt x="166" y="113"/>
                      <a:pt x="158" y="127"/>
                    </a:cubicBezTo>
                    <a:cubicBezTo>
                      <a:pt x="151" y="140"/>
                      <a:pt x="141" y="150"/>
                      <a:pt x="127" y="158"/>
                    </a:cubicBezTo>
                    <a:cubicBezTo>
                      <a:pt x="114" y="165"/>
                      <a:pt x="100" y="169"/>
                      <a:pt x="84" y="169"/>
                    </a:cubicBezTo>
                    <a:cubicBezTo>
                      <a:pt x="69" y="169"/>
                      <a:pt x="56" y="165"/>
                      <a:pt x="42" y="158"/>
                    </a:cubicBezTo>
                    <a:cubicBezTo>
                      <a:pt x="29" y="150"/>
                      <a:pt x="19" y="140"/>
                      <a:pt x="11" y="127"/>
                    </a:cubicBezTo>
                    <a:cubicBezTo>
                      <a:pt x="3" y="113"/>
                      <a:pt x="0" y="99"/>
                      <a:pt x="0" y="84"/>
                    </a:cubicBezTo>
                    <a:cubicBezTo>
                      <a:pt x="0" y="68"/>
                      <a:pt x="3" y="55"/>
                      <a:pt x="11" y="42"/>
                    </a:cubicBezTo>
                    <a:cubicBezTo>
                      <a:pt x="19" y="28"/>
                      <a:pt x="29" y="19"/>
                      <a:pt x="42" y="11"/>
                    </a:cubicBezTo>
                    <a:cubicBezTo>
                      <a:pt x="56" y="3"/>
                      <a:pt x="69" y="0"/>
                      <a:pt x="84" y="0"/>
                    </a:cubicBezTo>
                    <a:cubicBezTo>
                      <a:pt x="100" y="0"/>
                      <a:pt x="114" y="3"/>
                      <a:pt x="127" y="11"/>
                    </a:cubicBezTo>
                    <a:cubicBezTo>
                      <a:pt x="141" y="19"/>
                      <a:pt x="151" y="28"/>
                      <a:pt x="158" y="42"/>
                    </a:cubicBezTo>
                    <a:cubicBezTo>
                      <a:pt x="166" y="55"/>
                      <a:pt x="169" y="69"/>
                      <a:pt x="169" y="84"/>
                    </a:cubicBezTo>
                  </a:path>
                </a:pathLst>
              </a:custGeom>
              <a:solidFill>
                <a:schemeClr val="accent1"/>
              </a:solidFill>
              <a:ln w="317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7" name="Freeform 70">
                <a:extLst>
                  <a:ext uri="{FF2B5EF4-FFF2-40B4-BE49-F238E27FC236}">
                    <a16:creationId xmlns:a16="http://schemas.microsoft.com/office/drawing/2014/main" id="{BC167E42-0A40-43DC-B62F-534D6595F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9692" y="2132442"/>
                <a:ext cx="74116" cy="74116"/>
              </a:xfrm>
              <a:custGeom>
                <a:avLst/>
                <a:gdLst>
                  <a:gd name="T0" fmla="*/ 170 w 171"/>
                  <a:gd name="T1" fmla="*/ 85 h 170"/>
                  <a:gd name="T2" fmla="*/ 158 w 171"/>
                  <a:gd name="T3" fmla="*/ 127 h 170"/>
                  <a:gd name="T4" fmla="*/ 127 w 171"/>
                  <a:gd name="T5" fmla="*/ 158 h 170"/>
                  <a:gd name="T6" fmla="*/ 85 w 171"/>
                  <a:gd name="T7" fmla="*/ 169 h 170"/>
                  <a:gd name="T8" fmla="*/ 43 w 171"/>
                  <a:gd name="T9" fmla="*/ 158 h 170"/>
                  <a:gd name="T10" fmla="*/ 12 w 171"/>
                  <a:gd name="T11" fmla="*/ 127 h 170"/>
                  <a:gd name="T12" fmla="*/ 0 w 171"/>
                  <a:gd name="T13" fmla="*/ 85 h 170"/>
                  <a:gd name="T14" fmla="*/ 12 w 171"/>
                  <a:gd name="T15" fmla="*/ 42 h 170"/>
                  <a:gd name="T16" fmla="*/ 43 w 171"/>
                  <a:gd name="T17" fmla="*/ 11 h 170"/>
                  <a:gd name="T18" fmla="*/ 85 w 171"/>
                  <a:gd name="T19" fmla="*/ 0 h 170"/>
                  <a:gd name="T20" fmla="*/ 127 w 171"/>
                  <a:gd name="T21" fmla="*/ 11 h 170"/>
                  <a:gd name="T22" fmla="*/ 158 w 171"/>
                  <a:gd name="T23" fmla="*/ 42 h 170"/>
                  <a:gd name="T24" fmla="*/ 170 w 171"/>
                  <a:gd name="T25" fmla="*/ 85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1" h="170">
                    <a:moveTo>
                      <a:pt x="170" y="85"/>
                    </a:moveTo>
                    <a:cubicBezTo>
                      <a:pt x="170" y="100"/>
                      <a:pt x="166" y="113"/>
                      <a:pt x="158" y="127"/>
                    </a:cubicBezTo>
                    <a:cubicBezTo>
                      <a:pt x="151" y="140"/>
                      <a:pt x="141" y="150"/>
                      <a:pt x="127" y="158"/>
                    </a:cubicBezTo>
                    <a:cubicBezTo>
                      <a:pt x="114" y="166"/>
                      <a:pt x="101" y="169"/>
                      <a:pt x="85" y="169"/>
                    </a:cubicBezTo>
                    <a:cubicBezTo>
                      <a:pt x="69" y="169"/>
                      <a:pt x="57" y="166"/>
                      <a:pt x="43" y="158"/>
                    </a:cubicBezTo>
                    <a:cubicBezTo>
                      <a:pt x="30" y="150"/>
                      <a:pt x="20" y="140"/>
                      <a:pt x="12" y="127"/>
                    </a:cubicBezTo>
                    <a:cubicBezTo>
                      <a:pt x="4" y="113"/>
                      <a:pt x="0" y="100"/>
                      <a:pt x="0" y="85"/>
                    </a:cubicBezTo>
                    <a:cubicBezTo>
                      <a:pt x="0" y="69"/>
                      <a:pt x="4" y="55"/>
                      <a:pt x="12" y="42"/>
                    </a:cubicBezTo>
                    <a:cubicBezTo>
                      <a:pt x="20" y="28"/>
                      <a:pt x="30" y="18"/>
                      <a:pt x="43" y="11"/>
                    </a:cubicBezTo>
                    <a:cubicBezTo>
                      <a:pt x="57" y="3"/>
                      <a:pt x="69" y="0"/>
                      <a:pt x="85" y="0"/>
                    </a:cubicBezTo>
                    <a:cubicBezTo>
                      <a:pt x="101" y="0"/>
                      <a:pt x="114" y="3"/>
                      <a:pt x="127" y="11"/>
                    </a:cubicBezTo>
                    <a:cubicBezTo>
                      <a:pt x="141" y="18"/>
                      <a:pt x="151" y="28"/>
                      <a:pt x="158" y="42"/>
                    </a:cubicBezTo>
                    <a:cubicBezTo>
                      <a:pt x="166" y="55"/>
                      <a:pt x="170" y="69"/>
                      <a:pt x="170" y="85"/>
                    </a:cubicBezTo>
                  </a:path>
                </a:pathLst>
              </a:custGeom>
              <a:solidFill>
                <a:schemeClr val="accent1"/>
              </a:solidFill>
              <a:ln w="317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8" name="Freeform 71">
                <a:extLst>
                  <a:ext uri="{FF2B5EF4-FFF2-40B4-BE49-F238E27FC236}">
                    <a16:creationId xmlns:a16="http://schemas.microsoft.com/office/drawing/2014/main" id="{E90631EB-C188-4522-BE22-106692EE9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5380" y="2033621"/>
                <a:ext cx="74116" cy="74116"/>
              </a:xfrm>
              <a:custGeom>
                <a:avLst/>
                <a:gdLst>
                  <a:gd name="T0" fmla="*/ 169 w 170"/>
                  <a:gd name="T1" fmla="*/ 85 h 171"/>
                  <a:gd name="T2" fmla="*/ 158 w 170"/>
                  <a:gd name="T3" fmla="*/ 127 h 171"/>
                  <a:gd name="T4" fmla="*/ 127 w 170"/>
                  <a:gd name="T5" fmla="*/ 158 h 171"/>
                  <a:gd name="T6" fmla="*/ 85 w 170"/>
                  <a:gd name="T7" fmla="*/ 170 h 171"/>
                  <a:gd name="T8" fmla="*/ 42 w 170"/>
                  <a:gd name="T9" fmla="*/ 158 h 171"/>
                  <a:gd name="T10" fmla="*/ 11 w 170"/>
                  <a:gd name="T11" fmla="*/ 127 h 171"/>
                  <a:gd name="T12" fmla="*/ 0 w 170"/>
                  <a:gd name="T13" fmla="*/ 85 h 171"/>
                  <a:gd name="T14" fmla="*/ 11 w 170"/>
                  <a:gd name="T15" fmla="*/ 43 h 171"/>
                  <a:gd name="T16" fmla="*/ 42 w 170"/>
                  <a:gd name="T17" fmla="*/ 12 h 171"/>
                  <a:gd name="T18" fmla="*/ 85 w 170"/>
                  <a:gd name="T19" fmla="*/ 0 h 171"/>
                  <a:gd name="T20" fmla="*/ 127 w 170"/>
                  <a:gd name="T21" fmla="*/ 12 h 171"/>
                  <a:gd name="T22" fmla="*/ 158 w 170"/>
                  <a:gd name="T23" fmla="*/ 43 h 171"/>
                  <a:gd name="T24" fmla="*/ 169 w 170"/>
                  <a:gd name="T25" fmla="*/ 85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0" h="171">
                    <a:moveTo>
                      <a:pt x="169" y="85"/>
                    </a:moveTo>
                    <a:cubicBezTo>
                      <a:pt x="169" y="101"/>
                      <a:pt x="166" y="113"/>
                      <a:pt x="158" y="127"/>
                    </a:cubicBezTo>
                    <a:cubicBezTo>
                      <a:pt x="150" y="140"/>
                      <a:pt x="141" y="150"/>
                      <a:pt x="127" y="158"/>
                    </a:cubicBezTo>
                    <a:cubicBezTo>
                      <a:pt x="114" y="165"/>
                      <a:pt x="101" y="170"/>
                      <a:pt x="85" y="170"/>
                    </a:cubicBezTo>
                    <a:cubicBezTo>
                      <a:pt x="70" y="170"/>
                      <a:pt x="56" y="165"/>
                      <a:pt x="42" y="158"/>
                    </a:cubicBezTo>
                    <a:cubicBezTo>
                      <a:pt x="29" y="150"/>
                      <a:pt x="19" y="140"/>
                      <a:pt x="11" y="127"/>
                    </a:cubicBezTo>
                    <a:cubicBezTo>
                      <a:pt x="4" y="113"/>
                      <a:pt x="0" y="101"/>
                      <a:pt x="0" y="85"/>
                    </a:cubicBezTo>
                    <a:cubicBezTo>
                      <a:pt x="0" y="69"/>
                      <a:pt x="4" y="56"/>
                      <a:pt x="11" y="43"/>
                    </a:cubicBezTo>
                    <a:cubicBezTo>
                      <a:pt x="19" y="29"/>
                      <a:pt x="29" y="19"/>
                      <a:pt x="42" y="12"/>
                    </a:cubicBezTo>
                    <a:cubicBezTo>
                      <a:pt x="56" y="4"/>
                      <a:pt x="69" y="0"/>
                      <a:pt x="85" y="0"/>
                    </a:cubicBezTo>
                    <a:cubicBezTo>
                      <a:pt x="100" y="0"/>
                      <a:pt x="114" y="4"/>
                      <a:pt x="127" y="12"/>
                    </a:cubicBezTo>
                    <a:cubicBezTo>
                      <a:pt x="141" y="19"/>
                      <a:pt x="150" y="29"/>
                      <a:pt x="158" y="43"/>
                    </a:cubicBezTo>
                    <a:cubicBezTo>
                      <a:pt x="166" y="56"/>
                      <a:pt x="169" y="69"/>
                      <a:pt x="169" y="85"/>
                    </a:cubicBezTo>
                  </a:path>
                </a:pathLst>
              </a:custGeom>
              <a:solidFill>
                <a:schemeClr val="accent1"/>
              </a:solidFill>
              <a:ln w="317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  <p:sp>
            <p:nvSpPr>
              <p:cNvPr id="289" name="Freeform 72">
                <a:extLst>
                  <a:ext uri="{FF2B5EF4-FFF2-40B4-BE49-F238E27FC236}">
                    <a16:creationId xmlns:a16="http://schemas.microsoft.com/office/drawing/2014/main" id="{0C341819-F1BE-4F60-B5D2-587B21D9F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8827" y="1950004"/>
                <a:ext cx="96919" cy="96921"/>
              </a:xfrm>
              <a:custGeom>
                <a:avLst/>
                <a:gdLst>
                  <a:gd name="T0" fmla="*/ 226 w 227"/>
                  <a:gd name="T1" fmla="*/ 113 h 227"/>
                  <a:gd name="T2" fmla="*/ 211 w 227"/>
                  <a:gd name="T3" fmla="*/ 169 h 227"/>
                  <a:gd name="T4" fmla="*/ 170 w 227"/>
                  <a:gd name="T5" fmla="*/ 210 h 227"/>
                  <a:gd name="T6" fmla="*/ 113 w 227"/>
                  <a:gd name="T7" fmla="*/ 226 h 227"/>
                  <a:gd name="T8" fmla="*/ 57 w 227"/>
                  <a:gd name="T9" fmla="*/ 210 h 227"/>
                  <a:gd name="T10" fmla="*/ 16 w 227"/>
                  <a:gd name="T11" fmla="*/ 169 h 227"/>
                  <a:gd name="T12" fmla="*/ 0 w 227"/>
                  <a:gd name="T13" fmla="*/ 113 h 227"/>
                  <a:gd name="T14" fmla="*/ 16 w 227"/>
                  <a:gd name="T15" fmla="*/ 56 h 227"/>
                  <a:gd name="T16" fmla="*/ 57 w 227"/>
                  <a:gd name="T17" fmla="*/ 15 h 227"/>
                  <a:gd name="T18" fmla="*/ 113 w 227"/>
                  <a:gd name="T19" fmla="*/ 0 h 227"/>
                  <a:gd name="T20" fmla="*/ 170 w 227"/>
                  <a:gd name="T21" fmla="*/ 15 h 227"/>
                  <a:gd name="T22" fmla="*/ 211 w 227"/>
                  <a:gd name="T23" fmla="*/ 56 h 227"/>
                  <a:gd name="T24" fmla="*/ 226 w 227"/>
                  <a:gd name="T25" fmla="*/ 11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" h="227">
                    <a:moveTo>
                      <a:pt x="226" y="113"/>
                    </a:moveTo>
                    <a:cubicBezTo>
                      <a:pt x="226" y="133"/>
                      <a:pt x="221" y="151"/>
                      <a:pt x="211" y="169"/>
                    </a:cubicBezTo>
                    <a:cubicBezTo>
                      <a:pt x="201" y="187"/>
                      <a:pt x="188" y="199"/>
                      <a:pt x="170" y="210"/>
                    </a:cubicBezTo>
                    <a:cubicBezTo>
                      <a:pt x="152" y="220"/>
                      <a:pt x="134" y="226"/>
                      <a:pt x="113" y="226"/>
                    </a:cubicBezTo>
                    <a:cubicBezTo>
                      <a:pt x="93" y="226"/>
                      <a:pt x="75" y="220"/>
                      <a:pt x="57" y="210"/>
                    </a:cubicBezTo>
                    <a:cubicBezTo>
                      <a:pt x="39" y="199"/>
                      <a:pt x="27" y="187"/>
                      <a:pt x="16" y="169"/>
                    </a:cubicBezTo>
                    <a:cubicBezTo>
                      <a:pt x="6" y="151"/>
                      <a:pt x="0" y="133"/>
                      <a:pt x="0" y="113"/>
                    </a:cubicBezTo>
                    <a:cubicBezTo>
                      <a:pt x="0" y="92"/>
                      <a:pt x="6" y="74"/>
                      <a:pt x="16" y="56"/>
                    </a:cubicBezTo>
                    <a:cubicBezTo>
                      <a:pt x="27" y="38"/>
                      <a:pt x="39" y="25"/>
                      <a:pt x="57" y="15"/>
                    </a:cubicBezTo>
                    <a:cubicBezTo>
                      <a:pt x="75" y="5"/>
                      <a:pt x="93" y="0"/>
                      <a:pt x="113" y="0"/>
                    </a:cubicBezTo>
                    <a:cubicBezTo>
                      <a:pt x="134" y="0"/>
                      <a:pt x="152" y="5"/>
                      <a:pt x="170" y="15"/>
                    </a:cubicBezTo>
                    <a:cubicBezTo>
                      <a:pt x="188" y="25"/>
                      <a:pt x="201" y="38"/>
                      <a:pt x="211" y="56"/>
                    </a:cubicBezTo>
                    <a:cubicBezTo>
                      <a:pt x="221" y="74"/>
                      <a:pt x="226" y="92"/>
                      <a:pt x="226" y="113"/>
                    </a:cubicBezTo>
                  </a:path>
                </a:pathLst>
              </a:custGeom>
              <a:solidFill>
                <a:schemeClr val="accent1"/>
              </a:solidFill>
              <a:ln w="317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 dirty="0">
                  <a:latin typeface="Lato" panose="020F0502020204030203" pitchFamily="34" charset="77"/>
                </a:endParaRPr>
              </a:p>
            </p:txBody>
          </p:sp>
        </p:grpSp>
      </p:grpSp>
      <p:graphicFrame>
        <p:nvGraphicFramePr>
          <p:cNvPr id="292" name="Tableau 291">
            <a:extLst>
              <a:ext uri="{FF2B5EF4-FFF2-40B4-BE49-F238E27FC236}">
                <a16:creationId xmlns:a16="http://schemas.microsoft.com/office/drawing/2014/main" id="{C190A0E6-AA86-4991-883A-3E6BABB8C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938093"/>
              </p:ext>
            </p:extLst>
          </p:nvPr>
        </p:nvGraphicFramePr>
        <p:xfrm>
          <a:off x="4225064" y="5128126"/>
          <a:ext cx="2622967" cy="2707315"/>
        </p:xfrm>
        <a:graphic>
          <a:graphicData uri="http://schemas.openxmlformats.org/drawingml/2006/table">
            <a:tbl>
              <a:tblPr/>
              <a:tblGrid>
                <a:gridCol w="2014875">
                  <a:extLst>
                    <a:ext uri="{9D8B030D-6E8A-4147-A177-3AD203B41FA5}">
                      <a16:colId xmlns:a16="http://schemas.microsoft.com/office/drawing/2014/main" val="1401198354"/>
                    </a:ext>
                  </a:extLst>
                </a:gridCol>
                <a:gridCol w="608092">
                  <a:extLst>
                    <a:ext uri="{9D8B030D-6E8A-4147-A177-3AD203B41FA5}">
                      <a16:colId xmlns:a16="http://schemas.microsoft.com/office/drawing/2014/main" val="206616544"/>
                    </a:ext>
                  </a:extLst>
                </a:gridCol>
              </a:tblGrid>
              <a:tr h="219576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ato" panose="020F0502020204030203"/>
                          <a:ea typeface="+mn-ea"/>
                          <a:cs typeface="+mn-cs"/>
                        </a:rPr>
                        <a:t> BFS (Blow-Fill-Seal)  </a:t>
                      </a:r>
                    </a:p>
                  </a:txBody>
                  <a:tcPr marL="5394" marR="5394" marT="5394" marB="32367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C2C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n-US" sz="10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ato" panose="020F0502020204030203"/>
                          <a:ea typeface="+mn-ea"/>
                          <a:cs typeface="+mn-cs"/>
                        </a:rPr>
                        <a:t>Fill</a:t>
                      </a:r>
                    </a:p>
                  </a:txBody>
                  <a:tcPr marL="5394" marR="5394" marT="5394" marB="3236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C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372854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Borax/Boric acid 1.2%/1.8%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5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874513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Carboxy Methyl Cellulose 1%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0.4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624303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Hypertonic saline solution 3%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5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973730"/>
                  </a:ext>
                </a:extLst>
              </a:tr>
              <a:tr h="3190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Hypertonic saline solution 3%, 6%, 7%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4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07746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Isotonic saline solution 0.9%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5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00594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Isotonic saline solution 0.9%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2.5, 5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856123"/>
                  </a:ext>
                </a:extLst>
              </a:tr>
              <a:tr h="3190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Multipurpose isotonic 0.9%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5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0606"/>
                  </a:ext>
                </a:extLst>
              </a:tr>
              <a:tr h="2195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Ofloxacin 1.5 mg/0.5ml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0.5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43459"/>
                  </a:ext>
                </a:extLst>
              </a:tr>
              <a:tr h="187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Sea water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5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855896"/>
                  </a:ext>
                </a:extLst>
              </a:tr>
              <a:tr h="2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Sodium cromoglicate 2%</a:t>
                      </a:r>
                    </a:p>
                  </a:txBody>
                  <a:tcPr marL="5394" marR="5394" marT="5394" marB="323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/>
                        </a:rPr>
                        <a:t>0.3 mL</a:t>
                      </a:r>
                    </a:p>
                  </a:txBody>
                  <a:tcPr marL="5394" marR="5394" marT="5394" marB="323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729021"/>
                  </a:ext>
                </a:extLst>
              </a:tr>
            </a:tbl>
          </a:graphicData>
        </a:graphic>
      </p:graphicFrame>
      <p:sp>
        <p:nvSpPr>
          <p:cNvPr id="137" name="Rectangle 136">
            <a:extLst>
              <a:ext uri="{FF2B5EF4-FFF2-40B4-BE49-F238E27FC236}">
                <a16:creationId xmlns:a16="http://schemas.microsoft.com/office/drawing/2014/main" id="{A8208F40-A8B3-4FC9-95DE-019765E8B50E}"/>
              </a:ext>
            </a:extLst>
          </p:cNvPr>
          <p:cNvSpPr/>
          <p:nvPr/>
        </p:nvSpPr>
        <p:spPr>
          <a:xfrm>
            <a:off x="331400" y="6108556"/>
            <a:ext cx="165471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b="1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Unique offer</a:t>
            </a:r>
          </a:p>
          <a:p>
            <a:r>
              <a:rPr lang="en-US" sz="1100" dirty="0">
                <a:solidFill>
                  <a:schemeClr val="tx2"/>
                </a:solidFill>
                <a:latin typeface="Lato" panose="020F0502020204030203"/>
                <a:cs typeface="Calibri" panose="020F0502020204030204" pitchFamily="34" charset="0"/>
              </a:rPr>
              <a:t>Worldwide location &amp; Dual sourcing supply</a:t>
            </a:r>
          </a:p>
        </p:txBody>
      </p:sp>
    </p:spTree>
    <p:extLst>
      <p:ext uri="{BB962C8B-B14F-4D97-AF65-F5344CB8AC3E}">
        <p14:creationId xmlns:p14="http://schemas.microsoft.com/office/powerpoint/2010/main" val="141146341"/>
      </p:ext>
    </p:extLst>
  </p:cSld>
  <p:clrMapOvr>
    <a:masterClrMapping/>
  </p:clrMapOvr>
</p:sld>
</file>

<file path=ppt/theme/theme1.xml><?xml version="1.0" encoding="utf-8"?>
<a:theme xmlns:a="http://schemas.openxmlformats.org/drawingml/2006/main" name="06_Éléments">
  <a:themeElements>
    <a:clrScheme name="Custom 1">
      <a:dk1>
        <a:srgbClr val="99999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E6E6E6"/>
      </a:accent5>
      <a:accent6>
        <a:srgbClr val="007E59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6176484_TF23236567" id="{C05A8047-EBE3-4183-A8B6-85A15591F1DB}" vid="{4797E649-37ED-4A7B-9C45-4DB634DF5FE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53E21A-346E-40CF-AF57-6C477B2385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8DD073-A07C-493C-B4DC-FAB1E03DC8B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0AE966CA-688F-4CF7-A484-BC5454EFD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Formes. infographie</Template>
  <TotalTime>0</TotalTime>
  <Words>337</Words>
  <Application>Microsoft Office PowerPoint</Application>
  <PresentationFormat>Affichage à l'écran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Lato</vt:lpstr>
      <vt:lpstr>Lato Light</vt:lpstr>
      <vt:lpstr>Times New Roman</vt:lpstr>
      <vt:lpstr>06_Éléments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2020-04-23T14:40:27Z</dcterms:created>
  <dcterms:modified xsi:type="dcterms:W3CDTF">2021-08-12T13:11:52Z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